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83" d="100"/>
          <a:sy n="83" d="100"/>
        </p:scale>
        <p:origin x="112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FBF38CA4-3CA7-4ED4-9E77-8EE9E6329907}" type="datetimeFigureOut">
              <a:rPr lang="en-US" smtClean="0"/>
              <a:t>6/27/2016</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7B0A503C-369B-4B4A-87E5-56ECD8276DE0}" type="slidenum">
              <a:rPr lang="en-US" smtClean="0"/>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FBF38CA4-3CA7-4ED4-9E77-8EE9E6329907}" type="datetimeFigureOut">
              <a:rPr lang="en-US" smtClean="0"/>
              <a:t>6/27/2016</a:t>
            </a:fld>
            <a:endParaRPr lang="en-US"/>
          </a:p>
        </p:txBody>
      </p:sp>
      <p:sp>
        <p:nvSpPr>
          <p:cNvPr id="14" name="Slide Number Placeholder 13"/>
          <p:cNvSpPr>
            <a:spLocks noGrp="1"/>
          </p:cNvSpPr>
          <p:nvPr>
            <p:ph type="sldNum" sz="quarter" idx="11"/>
          </p:nvPr>
        </p:nvSpPr>
        <p:spPr/>
        <p:txBody>
          <a:bodyPr/>
          <a:lstStyle/>
          <a:p>
            <a:fld id="{7B0A503C-369B-4B4A-87E5-56ECD8276DE0}"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FBF38CA4-3CA7-4ED4-9E77-8EE9E6329907}" type="datetimeFigureOut">
              <a:rPr lang="en-US" smtClean="0"/>
              <a:t>6/27/2016</a:t>
            </a:fld>
            <a:endParaRPr lang="en-US"/>
          </a:p>
        </p:txBody>
      </p:sp>
      <p:sp>
        <p:nvSpPr>
          <p:cNvPr id="14" name="Slide Number Placeholder 13"/>
          <p:cNvSpPr>
            <a:spLocks noGrp="1"/>
          </p:cNvSpPr>
          <p:nvPr>
            <p:ph type="sldNum" sz="quarter" idx="11"/>
          </p:nvPr>
        </p:nvSpPr>
        <p:spPr/>
        <p:txBody>
          <a:bodyPr/>
          <a:lstStyle/>
          <a:p>
            <a:fld id="{7B0A503C-369B-4B4A-87E5-56ECD8276DE0}"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FBF38CA4-3CA7-4ED4-9E77-8EE9E6329907}" type="datetimeFigureOut">
              <a:rPr lang="en-US" smtClean="0"/>
              <a:t>6/27/2016</a:t>
            </a:fld>
            <a:endParaRPr lang="en-US"/>
          </a:p>
        </p:txBody>
      </p:sp>
      <p:sp>
        <p:nvSpPr>
          <p:cNvPr id="11" name="Slide Number Placeholder 10"/>
          <p:cNvSpPr>
            <a:spLocks noGrp="1"/>
          </p:cNvSpPr>
          <p:nvPr>
            <p:ph type="sldNum" sz="quarter" idx="11"/>
          </p:nvPr>
        </p:nvSpPr>
        <p:spPr/>
        <p:txBody>
          <a:bodyPr/>
          <a:lstStyle/>
          <a:p>
            <a:fld id="{7B0A503C-369B-4B4A-87E5-56ECD8276DE0}"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FBF38CA4-3CA7-4ED4-9E77-8EE9E6329907}" type="datetimeFigureOut">
              <a:rPr lang="en-US" smtClean="0"/>
              <a:t>6/27/2016</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7B0A503C-369B-4B4A-87E5-56ECD8276DE0}" type="slidenum">
              <a:rPr lang="en-US" smtClean="0"/>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FBF38CA4-3CA7-4ED4-9E77-8EE9E6329907}" type="datetimeFigureOut">
              <a:rPr lang="en-US" smtClean="0"/>
              <a:t>6/27/2016</a:t>
            </a:fld>
            <a:endParaRPr lang="en-US"/>
          </a:p>
        </p:txBody>
      </p:sp>
      <p:sp>
        <p:nvSpPr>
          <p:cNvPr id="13" name="Slide Number Placeholder 12"/>
          <p:cNvSpPr>
            <a:spLocks noGrp="1"/>
          </p:cNvSpPr>
          <p:nvPr>
            <p:ph type="sldNum" sz="quarter" idx="11"/>
          </p:nvPr>
        </p:nvSpPr>
        <p:spPr/>
        <p:txBody>
          <a:bodyPr/>
          <a:lstStyle/>
          <a:p>
            <a:fld id="{7B0A503C-369B-4B4A-87E5-56ECD8276DE0}"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FBF38CA4-3CA7-4ED4-9E77-8EE9E6329907}" type="datetimeFigureOut">
              <a:rPr lang="en-US" smtClean="0"/>
              <a:t>6/27/2016</a:t>
            </a:fld>
            <a:endParaRPr lang="en-US"/>
          </a:p>
        </p:txBody>
      </p:sp>
      <p:sp>
        <p:nvSpPr>
          <p:cNvPr id="14" name="Slide Number Placeholder 13"/>
          <p:cNvSpPr>
            <a:spLocks noGrp="1"/>
          </p:cNvSpPr>
          <p:nvPr>
            <p:ph type="sldNum" sz="quarter" idx="11"/>
          </p:nvPr>
        </p:nvSpPr>
        <p:spPr/>
        <p:txBody>
          <a:bodyPr/>
          <a:lstStyle/>
          <a:p>
            <a:fld id="{7B0A503C-369B-4B4A-87E5-56ECD8276DE0}"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FBF38CA4-3CA7-4ED4-9E77-8EE9E6329907}" type="datetimeFigureOut">
              <a:rPr lang="en-US" smtClean="0"/>
              <a:t>6/27/2016</a:t>
            </a:fld>
            <a:endParaRPr lang="en-US"/>
          </a:p>
        </p:txBody>
      </p:sp>
      <p:sp>
        <p:nvSpPr>
          <p:cNvPr id="10" name="Slide Number Placeholder 9"/>
          <p:cNvSpPr>
            <a:spLocks noGrp="1"/>
          </p:cNvSpPr>
          <p:nvPr>
            <p:ph type="sldNum" sz="quarter" idx="11"/>
          </p:nvPr>
        </p:nvSpPr>
        <p:spPr/>
        <p:txBody>
          <a:bodyPr/>
          <a:lstStyle/>
          <a:p>
            <a:fld id="{7B0A503C-369B-4B4A-87E5-56ECD8276DE0}" type="slidenum">
              <a:rPr lang="en-US" smtClean="0"/>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FBF38CA4-3CA7-4ED4-9E77-8EE9E6329907}" type="datetimeFigureOut">
              <a:rPr lang="en-US" smtClean="0"/>
              <a:t>6/27/2016</a:t>
            </a:fld>
            <a:endParaRPr lang="en-US"/>
          </a:p>
        </p:txBody>
      </p:sp>
      <p:sp>
        <p:nvSpPr>
          <p:cNvPr id="9" name="Slide Number Placeholder 8"/>
          <p:cNvSpPr>
            <a:spLocks noGrp="1"/>
          </p:cNvSpPr>
          <p:nvPr>
            <p:ph type="sldNum" sz="quarter" idx="11"/>
          </p:nvPr>
        </p:nvSpPr>
        <p:spPr/>
        <p:txBody>
          <a:bodyPr/>
          <a:lstStyle/>
          <a:p>
            <a:fld id="{7B0A503C-369B-4B4A-87E5-56ECD8276DE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FBF38CA4-3CA7-4ED4-9E77-8EE9E6329907}" type="datetimeFigureOut">
              <a:rPr lang="en-US" smtClean="0"/>
              <a:t>6/27/2016</a:t>
            </a:fld>
            <a:endParaRPr lang="en-US"/>
          </a:p>
        </p:txBody>
      </p:sp>
      <p:sp>
        <p:nvSpPr>
          <p:cNvPr id="16" name="Slide Number Placeholder 15"/>
          <p:cNvSpPr>
            <a:spLocks noGrp="1"/>
          </p:cNvSpPr>
          <p:nvPr>
            <p:ph type="sldNum" sz="quarter" idx="11"/>
          </p:nvPr>
        </p:nvSpPr>
        <p:spPr/>
        <p:txBody>
          <a:bodyPr/>
          <a:lstStyle/>
          <a:p>
            <a:fld id="{7B0A503C-369B-4B4A-87E5-56ECD8276DE0}"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FBF38CA4-3CA7-4ED4-9E77-8EE9E6329907}" type="datetimeFigureOut">
              <a:rPr lang="en-US" smtClean="0"/>
              <a:t>6/27/2016</a:t>
            </a:fld>
            <a:endParaRPr lang="en-US"/>
          </a:p>
        </p:txBody>
      </p:sp>
      <p:sp>
        <p:nvSpPr>
          <p:cNvPr id="17" name="Slide Number Placeholder 16"/>
          <p:cNvSpPr>
            <a:spLocks noGrp="1"/>
          </p:cNvSpPr>
          <p:nvPr>
            <p:ph type="sldNum" sz="quarter" idx="11"/>
          </p:nvPr>
        </p:nvSpPr>
        <p:spPr/>
        <p:txBody>
          <a:bodyPr/>
          <a:lstStyle/>
          <a:p>
            <a:fld id="{7B0A503C-369B-4B4A-87E5-56ECD8276DE0}"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7B0A503C-369B-4B4A-87E5-56ECD8276DE0}" type="slidenum">
              <a:rPr lang="en-US" smtClean="0"/>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FBF38CA4-3CA7-4ED4-9E77-8EE9E6329907}" type="datetimeFigureOut">
              <a:rPr lang="en-US" smtClean="0"/>
              <a:t>6/27/2016</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447800"/>
            <a:ext cx="5181600" cy="2133600"/>
          </a:xfrm>
        </p:spPr>
        <p:txBody>
          <a:bodyPr>
            <a:normAutofit fontScale="90000"/>
          </a:bodyPr>
          <a:lstStyle/>
          <a:p>
            <a:r>
              <a:rPr lang="en-US" sz="4400" dirty="0" smtClean="0"/>
              <a:t>TEAS Testing at the </a:t>
            </a:r>
            <a:br>
              <a:rPr lang="en-US" sz="4400" dirty="0" smtClean="0"/>
            </a:br>
            <a:r>
              <a:rPr lang="en-US" sz="4400" dirty="0" smtClean="0"/>
              <a:t>Joliet Junior College </a:t>
            </a:r>
            <a:br>
              <a:rPr lang="en-US" sz="4400" dirty="0" smtClean="0"/>
            </a:br>
            <a:r>
              <a:rPr lang="en-US" sz="4400" dirty="0" smtClean="0"/>
              <a:t>Academic Skills Center</a:t>
            </a:r>
            <a:endParaRPr lang="en-US" sz="4400" dirty="0"/>
          </a:p>
        </p:txBody>
      </p:sp>
      <p:sp>
        <p:nvSpPr>
          <p:cNvPr id="4" name="TextBox 3"/>
          <p:cNvSpPr txBox="1"/>
          <p:nvPr/>
        </p:nvSpPr>
        <p:spPr>
          <a:xfrm>
            <a:off x="7620" y="6172200"/>
            <a:ext cx="6858000" cy="253916"/>
          </a:xfrm>
          <a:prstGeom prst="rect">
            <a:avLst/>
          </a:prstGeom>
          <a:noFill/>
        </p:spPr>
        <p:txBody>
          <a:bodyPr wrap="square" rtlCol="0">
            <a:spAutoFit/>
          </a:bodyPr>
          <a:lstStyle/>
          <a:p>
            <a:pPr algn="r"/>
            <a:r>
              <a:rPr lang="en-US" sz="1050" dirty="0" smtClean="0"/>
              <a:t>PowerPoint edited by AIAS Director on June 13, 2016.</a:t>
            </a:r>
            <a:endParaRPr lang="en-US" sz="1050" dirty="0"/>
          </a:p>
        </p:txBody>
      </p:sp>
    </p:spTree>
    <p:extLst>
      <p:ext uri="{BB962C8B-B14F-4D97-AF65-F5344CB8AC3E}">
        <p14:creationId xmlns:p14="http://schemas.microsoft.com/office/powerpoint/2010/main" val="38488993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772400" cy="5539978"/>
          </a:xfrm>
          <a:prstGeom prst="rect">
            <a:avLst/>
          </a:prstGeom>
          <a:noFill/>
        </p:spPr>
        <p:txBody>
          <a:bodyPr wrap="square" rtlCol="0">
            <a:spAutoFit/>
          </a:bodyPr>
          <a:lstStyle/>
          <a:p>
            <a:r>
              <a:rPr lang="en-US" sz="4800" b="1" dirty="0" smtClean="0">
                <a:latin typeface="+mj-lt"/>
              </a:rPr>
              <a:t>Testing instructions</a:t>
            </a:r>
          </a:p>
          <a:p>
            <a:endParaRPr lang="en-US" dirty="0">
              <a:latin typeface="+mj-lt"/>
            </a:endParaRPr>
          </a:p>
          <a:p>
            <a:pPr marL="800100" lvl="1" indent="-342900">
              <a:buFont typeface="+mj-lt"/>
              <a:buAutoNum type="arabicPeriod" startAt="9"/>
            </a:pPr>
            <a:r>
              <a:rPr lang="en-US" dirty="0" smtClean="0">
                <a:latin typeface="+mj-lt"/>
              </a:rPr>
              <a:t>Your answers are stored securely in a database and cannot be obtained by any other student.</a:t>
            </a:r>
            <a:br>
              <a:rPr lang="en-US" dirty="0" smtClean="0">
                <a:latin typeface="+mj-lt"/>
              </a:rPr>
            </a:br>
            <a:endParaRPr lang="en-US" dirty="0" smtClean="0">
              <a:latin typeface="+mj-lt"/>
            </a:endParaRPr>
          </a:p>
          <a:p>
            <a:pPr marL="800100" lvl="1" indent="-342900">
              <a:buFont typeface="+mj-lt"/>
              <a:buAutoNum type="arabicPeriod" startAt="9"/>
            </a:pPr>
            <a:r>
              <a:rPr lang="en-US" dirty="0" smtClean="0">
                <a:latin typeface="+mj-lt"/>
              </a:rPr>
              <a:t>After the test is completed, your results will </a:t>
            </a:r>
            <a:br>
              <a:rPr lang="en-US" dirty="0" smtClean="0">
                <a:latin typeface="+mj-lt"/>
              </a:rPr>
            </a:br>
            <a:r>
              <a:rPr lang="en-US" dirty="0" smtClean="0">
                <a:latin typeface="+mj-lt"/>
              </a:rPr>
              <a:t>be available within two hours.  You may </a:t>
            </a:r>
            <a:br>
              <a:rPr lang="en-US" dirty="0" smtClean="0">
                <a:latin typeface="+mj-lt"/>
              </a:rPr>
            </a:br>
            <a:r>
              <a:rPr lang="en-US" dirty="0" smtClean="0">
                <a:latin typeface="+mj-lt"/>
              </a:rPr>
              <a:t>access them on the “My Results” page found</a:t>
            </a:r>
            <a:br>
              <a:rPr lang="en-US" dirty="0" smtClean="0">
                <a:latin typeface="+mj-lt"/>
              </a:rPr>
            </a:br>
            <a:r>
              <a:rPr lang="en-US" dirty="0" smtClean="0">
                <a:latin typeface="+mj-lt"/>
              </a:rPr>
              <a:t>in your personal ATI student account online. </a:t>
            </a:r>
            <a:br>
              <a:rPr lang="en-US" dirty="0" smtClean="0">
                <a:latin typeface="+mj-lt"/>
              </a:rPr>
            </a:br>
            <a:r>
              <a:rPr lang="en-US" dirty="0" smtClean="0"/>
              <a:t>Steps </a:t>
            </a:r>
            <a:r>
              <a:rPr lang="en-US" dirty="0"/>
              <a:t>on how to retrieve your score will be </a:t>
            </a:r>
            <a:r>
              <a:rPr lang="en-US" dirty="0" smtClean="0"/>
              <a:t/>
            </a:r>
            <a:br>
              <a:rPr lang="en-US" dirty="0" smtClean="0"/>
            </a:br>
            <a:r>
              <a:rPr lang="en-US" dirty="0" smtClean="0"/>
              <a:t>provided </a:t>
            </a:r>
            <a:r>
              <a:rPr lang="en-US" dirty="0"/>
              <a:t>at the end of your testing session.</a:t>
            </a:r>
            <a:r>
              <a:rPr lang="en-US" dirty="0" smtClean="0">
                <a:latin typeface="+mj-lt"/>
              </a:rPr>
              <a:t/>
            </a:r>
            <a:br>
              <a:rPr lang="en-US" dirty="0" smtClean="0">
                <a:latin typeface="+mj-lt"/>
              </a:rPr>
            </a:br>
            <a:endParaRPr lang="en-US" dirty="0" smtClean="0">
              <a:latin typeface="+mj-lt"/>
            </a:endParaRPr>
          </a:p>
          <a:p>
            <a:pPr marL="800100" lvl="1" indent="-342900">
              <a:buFont typeface="+mj-lt"/>
              <a:buAutoNum type="arabicPeriod" startAt="9"/>
            </a:pPr>
            <a:r>
              <a:rPr lang="en-US" dirty="0" smtClean="0">
                <a:latin typeface="+mj-lt"/>
              </a:rPr>
              <a:t>When you are ready to begin, click the “Start </a:t>
            </a:r>
            <a:br>
              <a:rPr lang="en-US" dirty="0" smtClean="0">
                <a:latin typeface="+mj-lt"/>
              </a:rPr>
            </a:br>
            <a:r>
              <a:rPr lang="en-US" dirty="0" smtClean="0">
                <a:latin typeface="+mj-lt"/>
              </a:rPr>
              <a:t>Test” button that appears below after you </a:t>
            </a:r>
            <a:br>
              <a:rPr lang="en-US" dirty="0" smtClean="0">
                <a:latin typeface="+mj-lt"/>
              </a:rPr>
            </a:br>
            <a:r>
              <a:rPr lang="en-US" dirty="0" smtClean="0">
                <a:latin typeface="+mj-lt"/>
              </a:rPr>
              <a:t>have been approved by the proctor.</a:t>
            </a:r>
            <a:br>
              <a:rPr lang="en-US" dirty="0" smtClean="0">
                <a:latin typeface="+mj-lt"/>
              </a:rPr>
            </a:br>
            <a:endParaRPr lang="en-US" dirty="0" smtClean="0">
              <a:latin typeface="+mj-lt"/>
            </a:endParaRPr>
          </a:p>
          <a:p>
            <a:pPr lvl="1"/>
            <a:r>
              <a:rPr lang="en-US" dirty="0" smtClean="0">
                <a:latin typeface="+mj-lt"/>
              </a:rPr>
              <a:t/>
            </a:r>
            <a:br>
              <a:rPr lang="en-US" dirty="0" smtClean="0">
                <a:latin typeface="+mj-lt"/>
              </a:rPr>
            </a:br>
            <a:endParaRPr lang="en-US" dirty="0" smtClean="0">
              <a:latin typeface="+mj-lt"/>
            </a:endParaRPr>
          </a:p>
        </p:txBody>
      </p:sp>
      <p:sp>
        <p:nvSpPr>
          <p:cNvPr id="2" name="Document"/>
          <p:cNvSpPr>
            <a:spLocks noEditPoints="1" noChangeArrowheads="1"/>
          </p:cNvSpPr>
          <p:nvPr/>
        </p:nvSpPr>
        <p:spPr bwMode="auto">
          <a:xfrm>
            <a:off x="5791200" y="2901791"/>
            <a:ext cx="2343150" cy="324183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6076950" y="3048000"/>
            <a:ext cx="2057400" cy="3170099"/>
          </a:xfrm>
          <a:prstGeom prst="rect">
            <a:avLst/>
          </a:prstGeom>
          <a:noFill/>
        </p:spPr>
        <p:txBody>
          <a:bodyPr wrap="square" rtlCol="0">
            <a:spAutoFit/>
          </a:bodyPr>
          <a:lstStyle/>
          <a:p>
            <a:pPr algn="ctr"/>
            <a:r>
              <a:rPr lang="en-US" b="1" dirty="0" smtClean="0"/>
              <a:t>TEAS</a:t>
            </a:r>
            <a:br>
              <a:rPr lang="en-US" b="1" dirty="0" smtClean="0"/>
            </a:br>
            <a:r>
              <a:rPr lang="en-US" b="1" u="sng" dirty="0" smtClean="0"/>
              <a:t>Directional Sheet</a:t>
            </a:r>
          </a:p>
          <a:p>
            <a:pPr marL="285750" indent="-285750">
              <a:buFont typeface="Arial" pitchFamily="34" charset="0"/>
              <a:buChar char="•"/>
            </a:pPr>
            <a:r>
              <a:rPr lang="en-US" sz="1400" dirty="0" smtClean="0"/>
              <a:t>Restroom usage</a:t>
            </a:r>
          </a:p>
          <a:p>
            <a:pPr marL="285750" indent="-285750">
              <a:buFont typeface="Arial" pitchFamily="34" charset="0"/>
              <a:buChar char="•"/>
            </a:pPr>
            <a:r>
              <a:rPr lang="en-US" sz="1400" dirty="0" smtClean="0"/>
              <a:t>Allowable materials</a:t>
            </a:r>
          </a:p>
          <a:p>
            <a:pPr marL="285750" indent="-285750">
              <a:buFont typeface="Arial" pitchFamily="34" charset="0"/>
              <a:buChar char="•"/>
            </a:pPr>
            <a:r>
              <a:rPr lang="en-US" sz="1400" dirty="0"/>
              <a:t>Sign-in </a:t>
            </a:r>
            <a:r>
              <a:rPr lang="en-US" sz="1400" dirty="0" smtClean="0"/>
              <a:t>process</a:t>
            </a:r>
            <a:endParaRPr lang="en-US" sz="1400" dirty="0"/>
          </a:p>
          <a:p>
            <a:pPr marL="285750" indent="-285750">
              <a:buFont typeface="Arial" pitchFamily="34" charset="0"/>
              <a:buChar char="•"/>
            </a:pPr>
            <a:r>
              <a:rPr lang="en-US" sz="1600" b="1" dirty="0">
                <a:solidFill>
                  <a:srgbClr val="FF0000"/>
                </a:solidFill>
              </a:rPr>
              <a:t>Testing </a:t>
            </a:r>
            <a:r>
              <a:rPr lang="en-US" sz="1600" b="1" dirty="0" smtClean="0">
                <a:solidFill>
                  <a:srgbClr val="FF0000"/>
                </a:solidFill>
              </a:rPr>
              <a:t>instructions</a:t>
            </a:r>
            <a:endParaRPr lang="en-US" sz="1600" b="1" dirty="0">
              <a:solidFill>
                <a:srgbClr val="FF0000"/>
              </a:solidFill>
            </a:endParaRPr>
          </a:p>
          <a:p>
            <a:pPr marL="285750" indent="-285750">
              <a:buFont typeface="Arial" pitchFamily="34" charset="0"/>
              <a:buChar char="•"/>
            </a:pPr>
            <a:r>
              <a:rPr lang="en-US" sz="1400" dirty="0"/>
              <a:t>Confidentiality </a:t>
            </a:r>
            <a:r>
              <a:rPr lang="en-US" sz="1400" dirty="0" smtClean="0"/>
              <a:t>statement</a:t>
            </a:r>
            <a:endParaRPr lang="en-US" sz="1400" dirty="0"/>
          </a:p>
          <a:p>
            <a:pPr marL="285750" indent="-285750">
              <a:buFont typeface="Arial" pitchFamily="34" charset="0"/>
              <a:buChar char="•"/>
            </a:pPr>
            <a:r>
              <a:rPr lang="en-US" sz="1400" dirty="0"/>
              <a:t>General </a:t>
            </a:r>
            <a:r>
              <a:rPr lang="en-US" sz="1400" dirty="0" smtClean="0"/>
              <a:t>information</a:t>
            </a:r>
            <a:endParaRPr lang="en-US" sz="1400" dirty="0"/>
          </a:p>
          <a:p>
            <a:pPr marL="285750" indent="-285750">
              <a:buFont typeface="Arial" pitchFamily="34" charset="0"/>
              <a:buChar char="•"/>
            </a:pPr>
            <a:r>
              <a:rPr lang="en-US" sz="1400" dirty="0"/>
              <a:t>Next steps</a:t>
            </a:r>
          </a:p>
          <a:p>
            <a:pPr marL="285750" indent="-285750">
              <a:buFont typeface="Arial" pitchFamily="34" charset="0"/>
              <a:buChar char="•"/>
            </a:pPr>
            <a:endParaRPr lang="en-US" sz="1400" dirty="0"/>
          </a:p>
          <a:p>
            <a:pPr marL="285750" indent="-285750">
              <a:buFont typeface="Arial" pitchFamily="34" charset="0"/>
              <a:buChar char="•"/>
            </a:pPr>
            <a:endParaRPr lang="en-US" dirty="0"/>
          </a:p>
        </p:txBody>
      </p:sp>
      <p:sp>
        <p:nvSpPr>
          <p:cNvPr id="6" name="TextBox 5"/>
          <p:cNvSpPr txBox="1"/>
          <p:nvPr/>
        </p:nvSpPr>
        <p:spPr>
          <a:xfrm>
            <a:off x="457200" y="6604084"/>
            <a:ext cx="7772400" cy="253916"/>
          </a:xfrm>
          <a:prstGeom prst="rect">
            <a:avLst/>
          </a:prstGeom>
          <a:noFill/>
        </p:spPr>
        <p:txBody>
          <a:bodyPr wrap="square" rtlCol="0">
            <a:spAutoFit/>
          </a:bodyPr>
          <a:lstStyle/>
          <a:p>
            <a:r>
              <a:rPr lang="en-US" sz="1050" dirty="0" smtClean="0"/>
              <a:t>Slide 10					PowerPoint edited by AIAS Director on June 13, 2016.</a:t>
            </a:r>
            <a:endParaRPr lang="en-US" sz="1050" dirty="0"/>
          </a:p>
        </p:txBody>
      </p:sp>
    </p:spTree>
    <p:extLst>
      <p:ext uri="{BB962C8B-B14F-4D97-AF65-F5344CB8AC3E}">
        <p14:creationId xmlns:p14="http://schemas.microsoft.com/office/powerpoint/2010/main" val="3965453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772400" cy="2492990"/>
          </a:xfrm>
          <a:prstGeom prst="rect">
            <a:avLst/>
          </a:prstGeom>
          <a:noFill/>
        </p:spPr>
        <p:txBody>
          <a:bodyPr wrap="square" rtlCol="0">
            <a:spAutoFit/>
          </a:bodyPr>
          <a:lstStyle/>
          <a:p>
            <a:r>
              <a:rPr lang="en-US" sz="4800" b="1" dirty="0" smtClean="0">
                <a:latin typeface="+mj-lt"/>
              </a:rPr>
              <a:t>Testing instructions</a:t>
            </a:r>
          </a:p>
          <a:p>
            <a:endParaRPr lang="en-US" dirty="0">
              <a:latin typeface="+mj-lt"/>
            </a:endParaRPr>
          </a:p>
          <a:p>
            <a:pPr marL="800100" lvl="1" indent="-342900">
              <a:buFont typeface="+mj-lt"/>
              <a:buAutoNum type="arabicPeriod" startAt="12"/>
            </a:pPr>
            <a:r>
              <a:rPr lang="en-US" dirty="0" smtClean="0"/>
              <a:t>When </a:t>
            </a:r>
            <a:r>
              <a:rPr lang="en-US" dirty="0"/>
              <a:t>you are finished with the test, click on </a:t>
            </a:r>
            <a:r>
              <a:rPr lang="en-US" dirty="0" smtClean="0"/>
              <a:t>“</a:t>
            </a:r>
            <a:r>
              <a:rPr lang="en-US" dirty="0"/>
              <a:t>OK” to end the test</a:t>
            </a:r>
            <a:r>
              <a:rPr lang="en-US" dirty="0" smtClean="0"/>
              <a:t>.</a:t>
            </a:r>
            <a:endParaRPr lang="en-US" dirty="0"/>
          </a:p>
          <a:p>
            <a:pPr marL="800100" lvl="1" indent="-342900">
              <a:buFont typeface="+mj-lt"/>
              <a:buAutoNum type="arabicPeriod" startAt="12"/>
            </a:pPr>
            <a:endParaRPr lang="en-US" dirty="0" smtClean="0">
              <a:latin typeface="+mj-lt"/>
            </a:endParaRPr>
          </a:p>
          <a:p>
            <a:pPr marL="800100" lvl="1" indent="-342900">
              <a:buFont typeface="+mj-lt"/>
              <a:buAutoNum type="arabicPeriod" startAt="12"/>
            </a:pPr>
            <a:r>
              <a:rPr lang="en-US" dirty="0" smtClean="0">
                <a:latin typeface="+mj-lt"/>
              </a:rPr>
              <a:t>You may use scratch paper, a pencil, and </a:t>
            </a:r>
            <a:br>
              <a:rPr lang="en-US" dirty="0" smtClean="0">
                <a:latin typeface="+mj-lt"/>
              </a:rPr>
            </a:br>
            <a:r>
              <a:rPr lang="en-US" dirty="0" smtClean="0">
                <a:latin typeface="+mj-lt"/>
              </a:rPr>
              <a:t>earplugs provided by the proctor.</a:t>
            </a:r>
            <a:br>
              <a:rPr lang="en-US" dirty="0" smtClean="0">
                <a:latin typeface="+mj-lt"/>
              </a:rPr>
            </a:br>
            <a:endParaRPr lang="en-US" dirty="0" smtClean="0">
              <a:latin typeface="+mj-lt"/>
            </a:endParaRPr>
          </a:p>
        </p:txBody>
      </p:sp>
      <p:sp>
        <p:nvSpPr>
          <p:cNvPr id="2" name="Document"/>
          <p:cNvSpPr>
            <a:spLocks noEditPoints="1" noChangeArrowheads="1"/>
          </p:cNvSpPr>
          <p:nvPr/>
        </p:nvSpPr>
        <p:spPr bwMode="auto">
          <a:xfrm>
            <a:off x="5791200" y="2901791"/>
            <a:ext cx="2343150" cy="324183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6076950" y="3048000"/>
            <a:ext cx="2057400" cy="3139321"/>
          </a:xfrm>
          <a:prstGeom prst="rect">
            <a:avLst/>
          </a:prstGeom>
          <a:noFill/>
        </p:spPr>
        <p:txBody>
          <a:bodyPr wrap="square" rtlCol="0">
            <a:spAutoFit/>
          </a:bodyPr>
          <a:lstStyle/>
          <a:p>
            <a:pPr algn="ctr"/>
            <a:r>
              <a:rPr lang="en-US" b="1" dirty="0" smtClean="0"/>
              <a:t>TEAS</a:t>
            </a:r>
            <a:br>
              <a:rPr lang="en-US" b="1" dirty="0" smtClean="0"/>
            </a:br>
            <a:r>
              <a:rPr lang="en-US" b="1" u="sng" dirty="0" smtClean="0"/>
              <a:t>Directional Sheet</a:t>
            </a:r>
          </a:p>
          <a:p>
            <a:pPr marL="285750" indent="-285750">
              <a:buFont typeface="Arial" pitchFamily="34" charset="0"/>
              <a:buChar char="•"/>
            </a:pPr>
            <a:r>
              <a:rPr lang="en-US" sz="1400" dirty="0" smtClean="0"/>
              <a:t>Restroom usage</a:t>
            </a:r>
          </a:p>
          <a:p>
            <a:pPr marL="285750" indent="-285750">
              <a:buFont typeface="Arial" pitchFamily="34" charset="0"/>
              <a:buChar char="•"/>
            </a:pPr>
            <a:r>
              <a:rPr lang="en-US" sz="1400" dirty="0" smtClean="0"/>
              <a:t>Allowable materials</a:t>
            </a:r>
          </a:p>
          <a:p>
            <a:pPr marL="285750" indent="-285750">
              <a:buFont typeface="Arial" pitchFamily="34" charset="0"/>
              <a:buChar char="•"/>
            </a:pPr>
            <a:r>
              <a:rPr lang="en-US" sz="1400" dirty="0"/>
              <a:t>Sign-in </a:t>
            </a:r>
            <a:r>
              <a:rPr lang="en-US" sz="1400" dirty="0" smtClean="0"/>
              <a:t>process</a:t>
            </a:r>
            <a:endParaRPr lang="en-US" sz="1400" dirty="0"/>
          </a:p>
          <a:p>
            <a:pPr marL="285750" indent="-285750">
              <a:buFont typeface="Arial" pitchFamily="34" charset="0"/>
              <a:buChar char="•"/>
            </a:pPr>
            <a:r>
              <a:rPr lang="en-US" sz="1600" b="1" dirty="0">
                <a:solidFill>
                  <a:srgbClr val="FF0000"/>
                </a:solidFill>
              </a:rPr>
              <a:t>Testing </a:t>
            </a:r>
            <a:r>
              <a:rPr lang="en-US" sz="1600" b="1" dirty="0" smtClean="0">
                <a:solidFill>
                  <a:srgbClr val="FF0000"/>
                </a:solidFill>
              </a:rPr>
              <a:t>instructions</a:t>
            </a:r>
            <a:endParaRPr lang="en-US" sz="1600" b="1" dirty="0">
              <a:solidFill>
                <a:srgbClr val="FF0000"/>
              </a:solidFill>
            </a:endParaRPr>
          </a:p>
          <a:p>
            <a:pPr marL="285750" indent="-285750">
              <a:buFont typeface="Arial" pitchFamily="34" charset="0"/>
              <a:buChar char="•"/>
            </a:pPr>
            <a:r>
              <a:rPr lang="en-US" sz="1400" dirty="0"/>
              <a:t>Confidentiality </a:t>
            </a:r>
            <a:r>
              <a:rPr lang="en-US" sz="1400" dirty="0" smtClean="0"/>
              <a:t>statement</a:t>
            </a:r>
            <a:endParaRPr lang="en-US" sz="1400" dirty="0"/>
          </a:p>
          <a:p>
            <a:pPr marL="285750" indent="-285750">
              <a:buFont typeface="Arial" pitchFamily="34" charset="0"/>
              <a:buChar char="•"/>
            </a:pPr>
            <a:r>
              <a:rPr lang="en-US" sz="1400" dirty="0"/>
              <a:t>General </a:t>
            </a:r>
            <a:r>
              <a:rPr lang="en-US" sz="1400" dirty="0" smtClean="0"/>
              <a:t>information</a:t>
            </a:r>
            <a:endParaRPr lang="en-US" sz="1400" dirty="0"/>
          </a:p>
          <a:p>
            <a:pPr marL="285750" indent="-285750">
              <a:buFont typeface="Arial" pitchFamily="34" charset="0"/>
              <a:buChar char="•"/>
            </a:pPr>
            <a:r>
              <a:rPr lang="en-US" sz="1400" dirty="0"/>
              <a:t>Next steps</a:t>
            </a:r>
          </a:p>
          <a:p>
            <a:pPr marL="285750" indent="-285750">
              <a:buFont typeface="Arial" pitchFamily="34" charset="0"/>
              <a:buChar char="•"/>
            </a:pPr>
            <a:endParaRPr lang="en-US" sz="1400" dirty="0"/>
          </a:p>
          <a:p>
            <a:pPr marL="285750" indent="-285750">
              <a:buFont typeface="Arial" pitchFamily="34" charset="0"/>
              <a:buChar char="•"/>
            </a:pPr>
            <a:endParaRPr lang="en-US" dirty="0"/>
          </a:p>
        </p:txBody>
      </p:sp>
      <p:sp>
        <p:nvSpPr>
          <p:cNvPr id="6" name="TextBox 5"/>
          <p:cNvSpPr txBox="1"/>
          <p:nvPr/>
        </p:nvSpPr>
        <p:spPr>
          <a:xfrm>
            <a:off x="457200" y="6604084"/>
            <a:ext cx="7772400" cy="253916"/>
          </a:xfrm>
          <a:prstGeom prst="rect">
            <a:avLst/>
          </a:prstGeom>
          <a:noFill/>
        </p:spPr>
        <p:txBody>
          <a:bodyPr wrap="square" rtlCol="0">
            <a:spAutoFit/>
          </a:bodyPr>
          <a:lstStyle/>
          <a:p>
            <a:r>
              <a:rPr lang="en-US" sz="1050" dirty="0" smtClean="0"/>
              <a:t>Slide 11					PowerPoint edited by AIAS Director on June 13, 2016.</a:t>
            </a:r>
            <a:endParaRPr lang="en-US" sz="1050" dirty="0"/>
          </a:p>
        </p:txBody>
      </p:sp>
    </p:spTree>
    <p:extLst>
      <p:ext uri="{BB962C8B-B14F-4D97-AF65-F5344CB8AC3E}">
        <p14:creationId xmlns:p14="http://schemas.microsoft.com/office/powerpoint/2010/main" val="3698493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772400" cy="4985980"/>
          </a:xfrm>
          <a:prstGeom prst="rect">
            <a:avLst/>
          </a:prstGeom>
          <a:noFill/>
        </p:spPr>
        <p:txBody>
          <a:bodyPr wrap="square" rtlCol="0">
            <a:spAutoFit/>
          </a:bodyPr>
          <a:lstStyle/>
          <a:p>
            <a:r>
              <a:rPr lang="en-US" sz="4800" b="1" dirty="0" smtClean="0">
                <a:latin typeface="+mj-lt"/>
              </a:rPr>
              <a:t>Confidentiality statement</a:t>
            </a:r>
          </a:p>
          <a:p>
            <a:endParaRPr lang="en-US" dirty="0">
              <a:latin typeface="+mj-lt"/>
            </a:endParaRPr>
          </a:p>
          <a:p>
            <a:pPr marL="285750" indent="-285750">
              <a:buFont typeface="Arial" pitchFamily="34" charset="0"/>
              <a:buChar char="•"/>
            </a:pPr>
            <a:r>
              <a:rPr lang="en-US" dirty="0" smtClean="0">
                <a:latin typeface="+mj-lt"/>
              </a:rPr>
              <a:t>The next statement is the ATI Confidentiality Statement.  At this time, read the ATI Confidentiality Statement silently as I read it aloud:</a:t>
            </a:r>
            <a:br>
              <a:rPr lang="en-US" dirty="0" smtClean="0">
                <a:latin typeface="+mj-lt"/>
              </a:rPr>
            </a:br>
            <a:endParaRPr lang="en-US" dirty="0" smtClean="0">
              <a:latin typeface="+mj-lt"/>
            </a:endParaRPr>
          </a:p>
          <a:p>
            <a:pPr marL="800100" lvl="1" indent="-342900">
              <a:buFont typeface="Arial" pitchFamily="34" charset="0"/>
              <a:buChar char="•"/>
            </a:pPr>
            <a:r>
              <a:rPr lang="en-US" dirty="0" smtClean="0">
                <a:latin typeface="+mj-lt"/>
              </a:rPr>
              <a:t>All assessment questions are the copyrighted property of Assessment Technologies Institute ®, LLC.  The removal or </a:t>
            </a:r>
            <a:br>
              <a:rPr lang="en-US" dirty="0" smtClean="0">
                <a:latin typeface="+mj-lt"/>
              </a:rPr>
            </a:br>
            <a:r>
              <a:rPr lang="en-US" dirty="0" smtClean="0">
                <a:latin typeface="+mj-lt"/>
              </a:rPr>
              <a:t>attempt to remove questions or other </a:t>
            </a:r>
            <a:br>
              <a:rPr lang="en-US" dirty="0" smtClean="0">
                <a:latin typeface="+mj-lt"/>
              </a:rPr>
            </a:br>
            <a:r>
              <a:rPr lang="en-US" dirty="0" smtClean="0">
                <a:latin typeface="+mj-lt"/>
              </a:rPr>
              <a:t>assessment material from the test site is </a:t>
            </a:r>
            <a:br>
              <a:rPr lang="en-US" dirty="0" smtClean="0">
                <a:latin typeface="+mj-lt"/>
              </a:rPr>
            </a:br>
            <a:r>
              <a:rPr lang="en-US" dirty="0" smtClean="0">
                <a:latin typeface="+mj-lt"/>
              </a:rPr>
              <a:t>prohibited.  It is forbidden under federal </a:t>
            </a:r>
            <a:br>
              <a:rPr lang="en-US" dirty="0" smtClean="0">
                <a:latin typeface="+mj-lt"/>
              </a:rPr>
            </a:br>
            <a:r>
              <a:rPr lang="en-US" dirty="0" smtClean="0">
                <a:latin typeface="+mj-lt"/>
              </a:rPr>
              <a:t>copyright law to copy, reproduce, record, </a:t>
            </a:r>
            <a:br>
              <a:rPr lang="en-US" dirty="0" smtClean="0">
                <a:latin typeface="+mj-lt"/>
              </a:rPr>
            </a:br>
            <a:r>
              <a:rPr lang="en-US" dirty="0" smtClean="0">
                <a:latin typeface="+mj-lt"/>
              </a:rPr>
              <a:t>distribute, or disclose these assessment </a:t>
            </a:r>
            <a:br>
              <a:rPr lang="en-US" dirty="0" smtClean="0">
                <a:latin typeface="+mj-lt"/>
              </a:rPr>
            </a:br>
            <a:r>
              <a:rPr lang="en-US" dirty="0" smtClean="0">
                <a:latin typeface="+mj-lt"/>
              </a:rPr>
              <a:t>questions by any means, in whole or in part.  </a:t>
            </a:r>
            <a:br>
              <a:rPr lang="en-US" dirty="0" smtClean="0">
                <a:latin typeface="+mj-lt"/>
              </a:rPr>
            </a:br>
            <a:r>
              <a:rPr lang="en-US" dirty="0" smtClean="0">
                <a:latin typeface="+mj-lt"/>
              </a:rPr>
              <a:t>A violation of this type can result in civil and </a:t>
            </a:r>
            <a:br>
              <a:rPr lang="en-US" dirty="0" smtClean="0">
                <a:latin typeface="+mj-lt"/>
              </a:rPr>
            </a:br>
            <a:r>
              <a:rPr lang="en-US" dirty="0" smtClean="0">
                <a:latin typeface="+mj-lt"/>
              </a:rPr>
              <a:t>criminal penalties.</a:t>
            </a:r>
            <a:br>
              <a:rPr lang="en-US" dirty="0" smtClean="0">
                <a:latin typeface="+mj-lt"/>
              </a:rPr>
            </a:br>
            <a:endParaRPr lang="en-US" dirty="0" smtClean="0">
              <a:latin typeface="+mj-lt"/>
            </a:endParaRPr>
          </a:p>
        </p:txBody>
      </p:sp>
      <p:sp>
        <p:nvSpPr>
          <p:cNvPr id="2" name="Document"/>
          <p:cNvSpPr>
            <a:spLocks noEditPoints="1" noChangeArrowheads="1"/>
          </p:cNvSpPr>
          <p:nvPr/>
        </p:nvSpPr>
        <p:spPr bwMode="auto">
          <a:xfrm>
            <a:off x="5791200" y="2901791"/>
            <a:ext cx="2343150" cy="324183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6076950" y="3048000"/>
            <a:ext cx="2057400" cy="2954655"/>
          </a:xfrm>
          <a:prstGeom prst="rect">
            <a:avLst/>
          </a:prstGeom>
          <a:noFill/>
        </p:spPr>
        <p:txBody>
          <a:bodyPr wrap="square" rtlCol="0">
            <a:spAutoFit/>
          </a:bodyPr>
          <a:lstStyle/>
          <a:p>
            <a:pPr algn="ctr"/>
            <a:r>
              <a:rPr lang="en-US" b="1" dirty="0" smtClean="0"/>
              <a:t>TEAS</a:t>
            </a:r>
            <a:br>
              <a:rPr lang="en-US" b="1" dirty="0" smtClean="0"/>
            </a:br>
            <a:r>
              <a:rPr lang="en-US" b="1" u="sng" dirty="0" smtClean="0"/>
              <a:t>Directional Sheet</a:t>
            </a:r>
          </a:p>
          <a:p>
            <a:pPr marL="285750" indent="-285750">
              <a:buFont typeface="Arial" pitchFamily="34" charset="0"/>
              <a:buChar char="•"/>
            </a:pPr>
            <a:r>
              <a:rPr lang="en-US" sz="1400" dirty="0" smtClean="0"/>
              <a:t>Restroom usage</a:t>
            </a:r>
          </a:p>
          <a:p>
            <a:pPr marL="285750" indent="-285750">
              <a:buFont typeface="Arial" pitchFamily="34" charset="0"/>
              <a:buChar char="•"/>
            </a:pPr>
            <a:r>
              <a:rPr lang="en-US" sz="1400" dirty="0" smtClean="0"/>
              <a:t>Allowable materials</a:t>
            </a:r>
          </a:p>
          <a:p>
            <a:pPr marL="285750" indent="-285750">
              <a:buFont typeface="Arial" pitchFamily="34" charset="0"/>
              <a:buChar char="•"/>
            </a:pPr>
            <a:r>
              <a:rPr lang="en-US" sz="1400" dirty="0"/>
              <a:t>Sign-in </a:t>
            </a:r>
            <a:r>
              <a:rPr lang="en-US" sz="1400" dirty="0" smtClean="0"/>
              <a:t>process</a:t>
            </a:r>
            <a:endParaRPr lang="en-US" sz="1400" dirty="0"/>
          </a:p>
          <a:p>
            <a:pPr marL="285750" indent="-285750">
              <a:buFont typeface="Arial" pitchFamily="34" charset="0"/>
              <a:buChar char="•"/>
            </a:pPr>
            <a:r>
              <a:rPr lang="en-US" sz="1400" dirty="0"/>
              <a:t>Testing </a:t>
            </a:r>
            <a:r>
              <a:rPr lang="en-US" sz="1400" dirty="0" smtClean="0"/>
              <a:t>instructions</a:t>
            </a:r>
            <a:endParaRPr lang="en-US" sz="1400" dirty="0"/>
          </a:p>
          <a:p>
            <a:pPr marL="285750" indent="-285750">
              <a:buFont typeface="Arial" pitchFamily="34" charset="0"/>
              <a:buChar char="•"/>
            </a:pPr>
            <a:r>
              <a:rPr lang="en-US" sz="1600" b="1" dirty="0">
                <a:solidFill>
                  <a:srgbClr val="FF0000"/>
                </a:solidFill>
              </a:rPr>
              <a:t>Confidentiality </a:t>
            </a:r>
            <a:r>
              <a:rPr lang="en-US" sz="1600" b="1" dirty="0" smtClean="0">
                <a:solidFill>
                  <a:srgbClr val="FF0000"/>
                </a:solidFill>
              </a:rPr>
              <a:t>statement</a:t>
            </a:r>
            <a:endParaRPr lang="en-US" sz="1600" b="1" dirty="0">
              <a:solidFill>
                <a:srgbClr val="FF0000"/>
              </a:solidFill>
            </a:endParaRPr>
          </a:p>
          <a:p>
            <a:pPr marL="285750" indent="-285750">
              <a:buFont typeface="Arial" pitchFamily="34" charset="0"/>
              <a:buChar char="•"/>
            </a:pPr>
            <a:r>
              <a:rPr lang="en-US" sz="1400" dirty="0"/>
              <a:t>General </a:t>
            </a:r>
            <a:r>
              <a:rPr lang="en-US" sz="1400" dirty="0" smtClean="0"/>
              <a:t>information</a:t>
            </a:r>
            <a:endParaRPr lang="en-US" sz="1400" dirty="0"/>
          </a:p>
          <a:p>
            <a:pPr marL="285750" indent="-285750">
              <a:buFont typeface="Arial" pitchFamily="34" charset="0"/>
              <a:buChar char="•"/>
            </a:pPr>
            <a:r>
              <a:rPr lang="en-US" sz="1400" dirty="0"/>
              <a:t>Next steps</a:t>
            </a:r>
          </a:p>
          <a:p>
            <a:pPr marL="285750" indent="-285750">
              <a:buFont typeface="Arial" pitchFamily="34" charset="0"/>
              <a:buChar char="•"/>
            </a:pPr>
            <a:endParaRPr lang="en-US" sz="1400" dirty="0"/>
          </a:p>
          <a:p>
            <a:pPr marL="285750" indent="-285750">
              <a:buFont typeface="Arial" pitchFamily="34" charset="0"/>
              <a:buChar char="•"/>
            </a:pPr>
            <a:endParaRPr lang="en-US" dirty="0"/>
          </a:p>
        </p:txBody>
      </p:sp>
      <p:sp>
        <p:nvSpPr>
          <p:cNvPr id="6" name="TextBox 5"/>
          <p:cNvSpPr txBox="1"/>
          <p:nvPr/>
        </p:nvSpPr>
        <p:spPr>
          <a:xfrm>
            <a:off x="457200" y="6604084"/>
            <a:ext cx="7772400" cy="253916"/>
          </a:xfrm>
          <a:prstGeom prst="rect">
            <a:avLst/>
          </a:prstGeom>
          <a:noFill/>
        </p:spPr>
        <p:txBody>
          <a:bodyPr wrap="square" rtlCol="0">
            <a:spAutoFit/>
          </a:bodyPr>
          <a:lstStyle/>
          <a:p>
            <a:r>
              <a:rPr lang="en-US" sz="1050" dirty="0" smtClean="0"/>
              <a:t>Slide 12					PowerPoint edited by AIAS Director on June 13, 2016.</a:t>
            </a:r>
            <a:endParaRPr lang="en-US" sz="1050" dirty="0"/>
          </a:p>
        </p:txBody>
      </p:sp>
    </p:spTree>
    <p:extLst>
      <p:ext uri="{BB962C8B-B14F-4D97-AF65-F5344CB8AC3E}">
        <p14:creationId xmlns:p14="http://schemas.microsoft.com/office/powerpoint/2010/main" val="3673310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772400" cy="1938992"/>
          </a:xfrm>
          <a:prstGeom prst="rect">
            <a:avLst/>
          </a:prstGeom>
          <a:noFill/>
        </p:spPr>
        <p:txBody>
          <a:bodyPr wrap="square" rtlCol="0">
            <a:spAutoFit/>
          </a:bodyPr>
          <a:lstStyle/>
          <a:p>
            <a:r>
              <a:rPr lang="en-US" sz="4800" b="1" dirty="0" smtClean="0">
                <a:latin typeface="+mj-lt"/>
              </a:rPr>
              <a:t>Confidentiality statement</a:t>
            </a:r>
          </a:p>
          <a:p>
            <a:endParaRPr lang="en-US" dirty="0">
              <a:latin typeface="+mj-lt"/>
            </a:endParaRPr>
          </a:p>
          <a:p>
            <a:pPr marL="800100" lvl="1" indent="-342900">
              <a:buFont typeface="Arial" pitchFamily="34" charset="0"/>
              <a:buChar char="•"/>
            </a:pPr>
            <a:r>
              <a:rPr lang="en-US" smtClean="0">
                <a:latin typeface="+mj-lt"/>
              </a:rPr>
              <a:t>When </a:t>
            </a:r>
            <a:r>
              <a:rPr lang="en-US" dirty="0" smtClean="0">
                <a:latin typeface="+mj-lt"/>
              </a:rPr>
              <a:t>prompted, you will check a box indicating that you have read the </a:t>
            </a:r>
            <a:br>
              <a:rPr lang="en-US" dirty="0" smtClean="0">
                <a:latin typeface="+mj-lt"/>
              </a:rPr>
            </a:br>
            <a:r>
              <a:rPr lang="en-US" dirty="0" smtClean="0">
                <a:latin typeface="+mj-lt"/>
              </a:rPr>
              <a:t>confidentiality statement and agree to keep </a:t>
            </a:r>
            <a:br>
              <a:rPr lang="en-US" dirty="0" smtClean="0">
                <a:latin typeface="+mj-lt"/>
              </a:rPr>
            </a:br>
            <a:r>
              <a:rPr lang="en-US" dirty="0" smtClean="0">
                <a:latin typeface="+mj-lt"/>
              </a:rPr>
              <a:t>all contents of this assessment confidential.  </a:t>
            </a:r>
          </a:p>
        </p:txBody>
      </p:sp>
      <p:sp>
        <p:nvSpPr>
          <p:cNvPr id="2" name="Document"/>
          <p:cNvSpPr>
            <a:spLocks noEditPoints="1" noChangeArrowheads="1"/>
          </p:cNvSpPr>
          <p:nvPr/>
        </p:nvSpPr>
        <p:spPr bwMode="auto">
          <a:xfrm>
            <a:off x="5791200" y="2901791"/>
            <a:ext cx="2343150" cy="324183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6076950" y="3048000"/>
            <a:ext cx="2057400" cy="2954655"/>
          </a:xfrm>
          <a:prstGeom prst="rect">
            <a:avLst/>
          </a:prstGeom>
          <a:noFill/>
        </p:spPr>
        <p:txBody>
          <a:bodyPr wrap="square" rtlCol="0">
            <a:spAutoFit/>
          </a:bodyPr>
          <a:lstStyle/>
          <a:p>
            <a:pPr algn="ctr"/>
            <a:r>
              <a:rPr lang="en-US" b="1" dirty="0" smtClean="0"/>
              <a:t>TEAS</a:t>
            </a:r>
            <a:br>
              <a:rPr lang="en-US" b="1" dirty="0" smtClean="0"/>
            </a:br>
            <a:r>
              <a:rPr lang="en-US" b="1" u="sng" dirty="0" smtClean="0"/>
              <a:t>Directional Sheet</a:t>
            </a:r>
          </a:p>
          <a:p>
            <a:pPr marL="285750" indent="-285750">
              <a:buFont typeface="Arial" pitchFamily="34" charset="0"/>
              <a:buChar char="•"/>
            </a:pPr>
            <a:r>
              <a:rPr lang="en-US" sz="1400" dirty="0" smtClean="0"/>
              <a:t>Restroom usage</a:t>
            </a:r>
          </a:p>
          <a:p>
            <a:pPr marL="285750" indent="-285750">
              <a:buFont typeface="Arial" pitchFamily="34" charset="0"/>
              <a:buChar char="•"/>
            </a:pPr>
            <a:r>
              <a:rPr lang="en-US" sz="1400" dirty="0" smtClean="0"/>
              <a:t>Allowable materials</a:t>
            </a:r>
          </a:p>
          <a:p>
            <a:pPr marL="285750" indent="-285750">
              <a:buFont typeface="Arial" pitchFamily="34" charset="0"/>
              <a:buChar char="•"/>
            </a:pPr>
            <a:r>
              <a:rPr lang="en-US" sz="1400" dirty="0"/>
              <a:t>Sign-in </a:t>
            </a:r>
            <a:r>
              <a:rPr lang="en-US" sz="1400" dirty="0" smtClean="0"/>
              <a:t>process</a:t>
            </a:r>
            <a:endParaRPr lang="en-US" sz="1400" dirty="0"/>
          </a:p>
          <a:p>
            <a:pPr marL="285750" indent="-285750">
              <a:buFont typeface="Arial" pitchFamily="34" charset="0"/>
              <a:buChar char="•"/>
            </a:pPr>
            <a:r>
              <a:rPr lang="en-US" sz="1400" dirty="0"/>
              <a:t>Testing </a:t>
            </a:r>
            <a:r>
              <a:rPr lang="en-US" sz="1400" dirty="0" smtClean="0"/>
              <a:t>instructions</a:t>
            </a:r>
            <a:endParaRPr lang="en-US" sz="1400" dirty="0"/>
          </a:p>
          <a:p>
            <a:pPr marL="285750" indent="-285750">
              <a:buFont typeface="Arial" pitchFamily="34" charset="0"/>
              <a:buChar char="•"/>
            </a:pPr>
            <a:r>
              <a:rPr lang="en-US" sz="1600" b="1" dirty="0">
                <a:solidFill>
                  <a:srgbClr val="FF0000"/>
                </a:solidFill>
              </a:rPr>
              <a:t>Confidentiality </a:t>
            </a:r>
            <a:r>
              <a:rPr lang="en-US" sz="1600" b="1" dirty="0" smtClean="0">
                <a:solidFill>
                  <a:srgbClr val="FF0000"/>
                </a:solidFill>
              </a:rPr>
              <a:t>statement</a:t>
            </a:r>
            <a:endParaRPr lang="en-US" sz="1600" b="1" dirty="0">
              <a:solidFill>
                <a:srgbClr val="FF0000"/>
              </a:solidFill>
            </a:endParaRPr>
          </a:p>
          <a:p>
            <a:pPr marL="285750" indent="-285750">
              <a:buFont typeface="Arial" pitchFamily="34" charset="0"/>
              <a:buChar char="•"/>
            </a:pPr>
            <a:r>
              <a:rPr lang="en-US" sz="1400" dirty="0"/>
              <a:t>General </a:t>
            </a:r>
            <a:r>
              <a:rPr lang="en-US" sz="1400" dirty="0" smtClean="0"/>
              <a:t>information</a:t>
            </a:r>
            <a:endParaRPr lang="en-US" sz="1400" dirty="0"/>
          </a:p>
          <a:p>
            <a:pPr marL="285750" indent="-285750">
              <a:buFont typeface="Arial" pitchFamily="34" charset="0"/>
              <a:buChar char="•"/>
            </a:pPr>
            <a:r>
              <a:rPr lang="en-US" sz="1400" dirty="0"/>
              <a:t>Next steps</a:t>
            </a:r>
          </a:p>
          <a:p>
            <a:pPr marL="285750" indent="-285750">
              <a:buFont typeface="Arial" pitchFamily="34" charset="0"/>
              <a:buChar char="•"/>
            </a:pPr>
            <a:endParaRPr lang="en-US" sz="1400" dirty="0"/>
          </a:p>
          <a:p>
            <a:pPr marL="285750" indent="-285750">
              <a:buFont typeface="Arial" pitchFamily="34" charset="0"/>
              <a:buChar char="•"/>
            </a:pPr>
            <a:endParaRPr lang="en-US" dirty="0"/>
          </a:p>
        </p:txBody>
      </p:sp>
      <p:sp>
        <p:nvSpPr>
          <p:cNvPr id="6" name="TextBox 5"/>
          <p:cNvSpPr txBox="1"/>
          <p:nvPr/>
        </p:nvSpPr>
        <p:spPr>
          <a:xfrm>
            <a:off x="457200" y="6604084"/>
            <a:ext cx="7772400" cy="253916"/>
          </a:xfrm>
          <a:prstGeom prst="rect">
            <a:avLst/>
          </a:prstGeom>
          <a:noFill/>
        </p:spPr>
        <p:txBody>
          <a:bodyPr wrap="square" rtlCol="0">
            <a:spAutoFit/>
          </a:bodyPr>
          <a:lstStyle/>
          <a:p>
            <a:r>
              <a:rPr lang="en-US" sz="1050" dirty="0" smtClean="0"/>
              <a:t>Slide 13					PowerPoint edited by AIAS Director on June 13, 2016.</a:t>
            </a:r>
            <a:endParaRPr lang="en-US" sz="1050" dirty="0"/>
          </a:p>
        </p:txBody>
      </p:sp>
    </p:spTree>
    <p:extLst>
      <p:ext uri="{BB962C8B-B14F-4D97-AF65-F5344CB8AC3E}">
        <p14:creationId xmlns:p14="http://schemas.microsoft.com/office/powerpoint/2010/main" val="1037936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772400" cy="5262979"/>
          </a:xfrm>
          <a:prstGeom prst="rect">
            <a:avLst/>
          </a:prstGeom>
          <a:noFill/>
        </p:spPr>
        <p:txBody>
          <a:bodyPr wrap="square" rtlCol="0">
            <a:spAutoFit/>
          </a:bodyPr>
          <a:lstStyle/>
          <a:p>
            <a:r>
              <a:rPr lang="en-US" sz="4800" b="1" dirty="0" smtClean="0">
                <a:latin typeface="+mj-lt"/>
              </a:rPr>
              <a:t>General information</a:t>
            </a:r>
          </a:p>
          <a:p>
            <a:endParaRPr lang="en-US" dirty="0">
              <a:latin typeface="+mj-lt"/>
            </a:endParaRPr>
          </a:p>
          <a:p>
            <a:pPr marL="285750" indent="-285750">
              <a:buFont typeface="Arial" pitchFamily="34" charset="0"/>
              <a:buChar char="•"/>
            </a:pPr>
            <a:r>
              <a:rPr lang="en-US" dirty="0" smtClean="0">
                <a:latin typeface="+mj-lt"/>
              </a:rPr>
              <a:t>The test consists of four sections.</a:t>
            </a:r>
            <a:br>
              <a:rPr lang="en-US" dirty="0" smtClean="0">
                <a:latin typeface="+mj-lt"/>
              </a:rPr>
            </a:br>
            <a:endParaRPr lang="en-US" dirty="0" smtClean="0">
              <a:latin typeface="+mj-lt"/>
            </a:endParaRPr>
          </a:p>
          <a:p>
            <a:pPr marL="800100" lvl="1" indent="-342900">
              <a:buFont typeface="+mj-lt"/>
              <a:buAutoNum type="arabicPeriod"/>
            </a:pPr>
            <a:r>
              <a:rPr lang="en-US" u="sng" dirty="0" smtClean="0">
                <a:latin typeface="+mj-lt"/>
              </a:rPr>
              <a:t>Reading Assessment </a:t>
            </a:r>
            <a:endParaRPr lang="en-US" dirty="0">
              <a:latin typeface="+mj-lt"/>
            </a:endParaRPr>
          </a:p>
          <a:p>
            <a:pPr lvl="2"/>
            <a:r>
              <a:rPr lang="en-US" dirty="0" smtClean="0">
                <a:latin typeface="+mj-lt"/>
              </a:rPr>
              <a:t>58 minutes to complete 48 questions</a:t>
            </a:r>
            <a:br>
              <a:rPr lang="en-US" dirty="0" smtClean="0">
                <a:latin typeface="+mj-lt"/>
              </a:rPr>
            </a:br>
            <a:endParaRPr lang="en-US" dirty="0" smtClean="0">
              <a:latin typeface="+mj-lt"/>
            </a:endParaRPr>
          </a:p>
          <a:p>
            <a:pPr marL="800100" lvl="1" indent="-342900">
              <a:buFont typeface="+mj-lt"/>
              <a:buAutoNum type="arabicPeriod"/>
            </a:pPr>
            <a:r>
              <a:rPr lang="en-US" u="sng" dirty="0" smtClean="0">
                <a:latin typeface="+mj-lt"/>
              </a:rPr>
              <a:t>Math Assessment</a:t>
            </a:r>
            <a:r>
              <a:rPr lang="en-US" b="1" dirty="0">
                <a:latin typeface="+mj-lt"/>
              </a:rPr>
              <a:t> </a:t>
            </a:r>
            <a:r>
              <a:rPr lang="en-US" b="1" dirty="0" smtClean="0">
                <a:latin typeface="+mj-lt"/>
              </a:rPr>
              <a:t/>
            </a:r>
            <a:br>
              <a:rPr lang="en-US" b="1" dirty="0" smtClean="0">
                <a:latin typeface="+mj-lt"/>
              </a:rPr>
            </a:br>
            <a:r>
              <a:rPr lang="en-US" b="1" dirty="0" smtClean="0">
                <a:latin typeface="+mj-lt"/>
              </a:rPr>
              <a:t>	</a:t>
            </a:r>
            <a:r>
              <a:rPr lang="en-US" dirty="0" smtClean="0">
                <a:latin typeface="+mj-lt"/>
              </a:rPr>
              <a:t>51 minutes to complete 34 questions</a:t>
            </a:r>
            <a:br>
              <a:rPr lang="en-US" dirty="0" smtClean="0">
                <a:latin typeface="+mj-lt"/>
              </a:rPr>
            </a:br>
            <a:endParaRPr lang="en-US" dirty="0" smtClean="0">
              <a:latin typeface="+mj-lt"/>
            </a:endParaRPr>
          </a:p>
          <a:p>
            <a:pPr marL="800100" lvl="1" indent="-342900">
              <a:buFont typeface="+mj-lt"/>
              <a:buAutoNum type="arabicPeriod"/>
            </a:pPr>
            <a:r>
              <a:rPr lang="en-US" u="sng" dirty="0" smtClean="0">
                <a:latin typeface="+mj-lt"/>
              </a:rPr>
              <a:t>Science Assessment</a:t>
            </a:r>
            <a:r>
              <a:rPr lang="en-US" dirty="0">
                <a:latin typeface="+mj-lt"/>
              </a:rPr>
              <a:t> </a:t>
            </a:r>
            <a:r>
              <a:rPr lang="en-US" dirty="0" smtClean="0">
                <a:latin typeface="+mj-lt"/>
              </a:rPr>
              <a:t/>
            </a:r>
            <a:br>
              <a:rPr lang="en-US" dirty="0" smtClean="0">
                <a:latin typeface="+mj-lt"/>
              </a:rPr>
            </a:br>
            <a:r>
              <a:rPr lang="en-US" dirty="0" smtClean="0">
                <a:latin typeface="+mj-lt"/>
              </a:rPr>
              <a:t>	66 minutes to complete 54 questions</a:t>
            </a:r>
            <a:br>
              <a:rPr lang="en-US" dirty="0" smtClean="0">
                <a:latin typeface="+mj-lt"/>
              </a:rPr>
            </a:br>
            <a:endParaRPr lang="en-US" dirty="0" smtClean="0">
              <a:latin typeface="+mj-lt"/>
            </a:endParaRPr>
          </a:p>
          <a:p>
            <a:pPr marL="800100" lvl="1" indent="-342900">
              <a:buFont typeface="+mj-lt"/>
              <a:buAutoNum type="arabicPeriod"/>
            </a:pPr>
            <a:r>
              <a:rPr lang="en-US" u="sng" dirty="0" smtClean="0">
                <a:latin typeface="+mj-lt"/>
              </a:rPr>
              <a:t>English and Language Usage Assessment</a:t>
            </a:r>
            <a:r>
              <a:rPr lang="en-US" dirty="0" smtClean="0">
                <a:latin typeface="+mj-lt"/>
              </a:rPr>
              <a:t/>
            </a:r>
            <a:br>
              <a:rPr lang="en-US" dirty="0" smtClean="0">
                <a:latin typeface="+mj-lt"/>
              </a:rPr>
            </a:br>
            <a:r>
              <a:rPr lang="en-US" dirty="0" smtClean="0">
                <a:latin typeface="+mj-lt"/>
              </a:rPr>
              <a:t>	34 minutes to complete 34 questions</a:t>
            </a:r>
            <a:endParaRPr lang="en-US" u="sng" dirty="0" smtClean="0">
              <a:latin typeface="+mj-lt"/>
            </a:endParaRPr>
          </a:p>
          <a:p>
            <a:pPr marL="800100" lvl="1" indent="-342900">
              <a:buFont typeface="+mj-lt"/>
              <a:buAutoNum type="arabicPeriod"/>
            </a:pPr>
            <a:endParaRPr lang="en-US" dirty="0" smtClean="0">
              <a:latin typeface="+mj-lt"/>
            </a:endParaRPr>
          </a:p>
          <a:p>
            <a:pPr marL="285750" indent="-285750">
              <a:buFont typeface="Arial" pitchFamily="34" charset="0"/>
              <a:buChar char="•"/>
            </a:pPr>
            <a:endParaRPr lang="en-US" dirty="0" smtClean="0">
              <a:latin typeface="+mj-lt"/>
            </a:endParaRPr>
          </a:p>
        </p:txBody>
      </p:sp>
      <p:sp>
        <p:nvSpPr>
          <p:cNvPr id="2" name="Document"/>
          <p:cNvSpPr>
            <a:spLocks noEditPoints="1" noChangeArrowheads="1"/>
          </p:cNvSpPr>
          <p:nvPr/>
        </p:nvSpPr>
        <p:spPr bwMode="auto">
          <a:xfrm>
            <a:off x="5791200" y="2901791"/>
            <a:ext cx="2343150" cy="324183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6076950" y="3048000"/>
            <a:ext cx="2057400" cy="3170099"/>
          </a:xfrm>
          <a:prstGeom prst="rect">
            <a:avLst/>
          </a:prstGeom>
          <a:noFill/>
        </p:spPr>
        <p:txBody>
          <a:bodyPr wrap="square" rtlCol="0">
            <a:spAutoFit/>
          </a:bodyPr>
          <a:lstStyle/>
          <a:p>
            <a:pPr algn="ctr"/>
            <a:r>
              <a:rPr lang="en-US" b="1" dirty="0" smtClean="0"/>
              <a:t>TEAS</a:t>
            </a:r>
            <a:br>
              <a:rPr lang="en-US" b="1" dirty="0" smtClean="0"/>
            </a:br>
            <a:r>
              <a:rPr lang="en-US" b="1" u="sng" dirty="0" smtClean="0"/>
              <a:t>Directional Sheet</a:t>
            </a:r>
          </a:p>
          <a:p>
            <a:pPr marL="285750" indent="-285750">
              <a:buFont typeface="Arial" pitchFamily="34" charset="0"/>
              <a:buChar char="•"/>
            </a:pPr>
            <a:r>
              <a:rPr lang="en-US" sz="1400" dirty="0" smtClean="0"/>
              <a:t>Restroom usage</a:t>
            </a:r>
          </a:p>
          <a:p>
            <a:pPr marL="285750" indent="-285750">
              <a:buFont typeface="Arial" pitchFamily="34" charset="0"/>
              <a:buChar char="•"/>
            </a:pPr>
            <a:r>
              <a:rPr lang="en-US" sz="1400" dirty="0" smtClean="0"/>
              <a:t>Allowable materials</a:t>
            </a:r>
          </a:p>
          <a:p>
            <a:pPr marL="285750" indent="-285750">
              <a:buFont typeface="Arial" pitchFamily="34" charset="0"/>
              <a:buChar char="•"/>
            </a:pPr>
            <a:r>
              <a:rPr lang="en-US" sz="1400" dirty="0"/>
              <a:t>Sign-in </a:t>
            </a:r>
            <a:r>
              <a:rPr lang="en-US" sz="1400" dirty="0" smtClean="0"/>
              <a:t>process</a:t>
            </a:r>
            <a:endParaRPr lang="en-US" sz="1400" dirty="0"/>
          </a:p>
          <a:p>
            <a:pPr marL="285750" indent="-285750">
              <a:buFont typeface="Arial" pitchFamily="34" charset="0"/>
              <a:buChar char="•"/>
            </a:pPr>
            <a:r>
              <a:rPr lang="en-US" sz="1400" dirty="0"/>
              <a:t>Testing </a:t>
            </a:r>
            <a:r>
              <a:rPr lang="en-US" sz="1400" dirty="0" smtClean="0"/>
              <a:t>instructions</a:t>
            </a:r>
            <a:endParaRPr lang="en-US" sz="1400" dirty="0"/>
          </a:p>
          <a:p>
            <a:pPr marL="285750" indent="-285750">
              <a:buFont typeface="Arial" pitchFamily="34" charset="0"/>
              <a:buChar char="•"/>
            </a:pPr>
            <a:r>
              <a:rPr lang="en-US" sz="1400" dirty="0"/>
              <a:t>Confidentiality </a:t>
            </a:r>
            <a:r>
              <a:rPr lang="en-US" sz="1400" dirty="0" smtClean="0"/>
              <a:t>statement</a:t>
            </a:r>
            <a:endParaRPr lang="en-US" sz="1400" dirty="0"/>
          </a:p>
          <a:p>
            <a:pPr marL="285750" indent="-285750">
              <a:buFont typeface="Arial" pitchFamily="34" charset="0"/>
              <a:buChar char="•"/>
            </a:pPr>
            <a:r>
              <a:rPr lang="en-US" sz="1600" b="1" dirty="0">
                <a:solidFill>
                  <a:srgbClr val="FF0000"/>
                </a:solidFill>
              </a:rPr>
              <a:t>General </a:t>
            </a:r>
            <a:r>
              <a:rPr lang="en-US" sz="1600" b="1" dirty="0" smtClean="0">
                <a:solidFill>
                  <a:srgbClr val="FF0000"/>
                </a:solidFill>
              </a:rPr>
              <a:t>information</a:t>
            </a:r>
            <a:endParaRPr lang="en-US" sz="1600" b="1" dirty="0">
              <a:solidFill>
                <a:srgbClr val="FF0000"/>
              </a:solidFill>
            </a:endParaRPr>
          </a:p>
          <a:p>
            <a:pPr marL="285750" indent="-285750">
              <a:buFont typeface="Arial" pitchFamily="34" charset="0"/>
              <a:buChar char="•"/>
            </a:pPr>
            <a:r>
              <a:rPr lang="en-US" sz="1400" dirty="0"/>
              <a:t>Next steps</a:t>
            </a:r>
          </a:p>
          <a:p>
            <a:pPr marL="285750" indent="-285750">
              <a:buFont typeface="Arial" pitchFamily="34" charset="0"/>
              <a:buChar char="•"/>
            </a:pPr>
            <a:endParaRPr lang="en-US" sz="1400" dirty="0"/>
          </a:p>
          <a:p>
            <a:pPr marL="285750" indent="-285750">
              <a:buFont typeface="Arial" pitchFamily="34" charset="0"/>
              <a:buChar char="•"/>
            </a:pPr>
            <a:endParaRPr lang="en-US" dirty="0"/>
          </a:p>
        </p:txBody>
      </p:sp>
      <p:sp>
        <p:nvSpPr>
          <p:cNvPr id="6" name="TextBox 5"/>
          <p:cNvSpPr txBox="1"/>
          <p:nvPr/>
        </p:nvSpPr>
        <p:spPr>
          <a:xfrm>
            <a:off x="457200" y="6604084"/>
            <a:ext cx="7772400" cy="253916"/>
          </a:xfrm>
          <a:prstGeom prst="rect">
            <a:avLst/>
          </a:prstGeom>
          <a:noFill/>
        </p:spPr>
        <p:txBody>
          <a:bodyPr wrap="square" rtlCol="0">
            <a:spAutoFit/>
          </a:bodyPr>
          <a:lstStyle/>
          <a:p>
            <a:r>
              <a:rPr lang="en-US" sz="1050" dirty="0" smtClean="0"/>
              <a:t>Slide 14 					PowerPoint edited by AIAS Director on June 13, 2016.</a:t>
            </a:r>
            <a:endParaRPr lang="en-US" sz="1050" dirty="0"/>
          </a:p>
        </p:txBody>
      </p:sp>
    </p:spTree>
    <p:extLst>
      <p:ext uri="{BB962C8B-B14F-4D97-AF65-F5344CB8AC3E}">
        <p14:creationId xmlns:p14="http://schemas.microsoft.com/office/powerpoint/2010/main" val="1404098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772400" cy="2492990"/>
          </a:xfrm>
          <a:prstGeom prst="rect">
            <a:avLst/>
          </a:prstGeom>
          <a:noFill/>
        </p:spPr>
        <p:txBody>
          <a:bodyPr wrap="square" rtlCol="0">
            <a:spAutoFit/>
          </a:bodyPr>
          <a:lstStyle/>
          <a:p>
            <a:r>
              <a:rPr lang="en-US" sz="4800" b="1" dirty="0" smtClean="0">
                <a:latin typeface="+mj-lt"/>
              </a:rPr>
              <a:t>General information</a:t>
            </a:r>
          </a:p>
          <a:p>
            <a:endParaRPr lang="en-US" dirty="0">
              <a:latin typeface="+mj-lt"/>
            </a:endParaRPr>
          </a:p>
          <a:p>
            <a:pPr marL="285750" indent="-285750">
              <a:buFont typeface="Arial" pitchFamily="34" charset="0"/>
              <a:buChar char="•"/>
            </a:pPr>
            <a:r>
              <a:rPr lang="en-US" dirty="0" smtClean="0">
                <a:latin typeface="+mj-lt"/>
              </a:rPr>
              <a:t>There is a timer on the test that will provide you with the amount of time remaining in each section.  After you have completed the mathematics section, you may take a 5 minute break.</a:t>
            </a:r>
            <a:br>
              <a:rPr lang="en-US" dirty="0" smtClean="0">
                <a:latin typeface="+mj-lt"/>
              </a:rPr>
            </a:br>
            <a:endParaRPr lang="en-US" dirty="0" smtClean="0">
              <a:latin typeface="+mj-lt"/>
            </a:endParaRPr>
          </a:p>
          <a:p>
            <a:pPr marL="285750" indent="-285750">
              <a:buFont typeface="Arial" pitchFamily="34" charset="0"/>
              <a:buChar char="•"/>
            </a:pPr>
            <a:endParaRPr lang="en-US" dirty="0" smtClean="0">
              <a:latin typeface="+mj-lt"/>
            </a:endParaRPr>
          </a:p>
        </p:txBody>
      </p:sp>
      <p:sp>
        <p:nvSpPr>
          <p:cNvPr id="2" name="Document"/>
          <p:cNvSpPr>
            <a:spLocks noEditPoints="1" noChangeArrowheads="1"/>
          </p:cNvSpPr>
          <p:nvPr/>
        </p:nvSpPr>
        <p:spPr bwMode="auto">
          <a:xfrm>
            <a:off x="5791200" y="2901791"/>
            <a:ext cx="2343150" cy="324183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6076950" y="3048000"/>
            <a:ext cx="2057400" cy="3170099"/>
          </a:xfrm>
          <a:prstGeom prst="rect">
            <a:avLst/>
          </a:prstGeom>
          <a:noFill/>
        </p:spPr>
        <p:txBody>
          <a:bodyPr wrap="square" rtlCol="0">
            <a:spAutoFit/>
          </a:bodyPr>
          <a:lstStyle/>
          <a:p>
            <a:pPr algn="ctr"/>
            <a:r>
              <a:rPr lang="en-US" b="1" dirty="0" smtClean="0"/>
              <a:t>TEAS</a:t>
            </a:r>
            <a:br>
              <a:rPr lang="en-US" b="1" dirty="0" smtClean="0"/>
            </a:br>
            <a:r>
              <a:rPr lang="en-US" b="1" u="sng" dirty="0" smtClean="0"/>
              <a:t>Directional Sheet</a:t>
            </a:r>
          </a:p>
          <a:p>
            <a:pPr marL="285750" indent="-285750">
              <a:buFont typeface="Arial" pitchFamily="34" charset="0"/>
              <a:buChar char="•"/>
            </a:pPr>
            <a:r>
              <a:rPr lang="en-US" sz="1400" dirty="0" smtClean="0"/>
              <a:t>Restroom usage</a:t>
            </a:r>
          </a:p>
          <a:p>
            <a:pPr marL="285750" indent="-285750">
              <a:buFont typeface="Arial" pitchFamily="34" charset="0"/>
              <a:buChar char="•"/>
            </a:pPr>
            <a:r>
              <a:rPr lang="en-US" sz="1400" dirty="0" smtClean="0"/>
              <a:t>Allowable materials</a:t>
            </a:r>
          </a:p>
          <a:p>
            <a:pPr marL="285750" indent="-285750">
              <a:buFont typeface="Arial" pitchFamily="34" charset="0"/>
              <a:buChar char="•"/>
            </a:pPr>
            <a:r>
              <a:rPr lang="en-US" sz="1400" dirty="0"/>
              <a:t>Sign-in </a:t>
            </a:r>
            <a:r>
              <a:rPr lang="en-US" sz="1400" dirty="0" smtClean="0"/>
              <a:t>process</a:t>
            </a:r>
            <a:endParaRPr lang="en-US" sz="1400" dirty="0"/>
          </a:p>
          <a:p>
            <a:pPr marL="285750" indent="-285750">
              <a:buFont typeface="Arial" pitchFamily="34" charset="0"/>
              <a:buChar char="•"/>
            </a:pPr>
            <a:r>
              <a:rPr lang="en-US" sz="1400" dirty="0"/>
              <a:t>Testing </a:t>
            </a:r>
            <a:r>
              <a:rPr lang="en-US" sz="1400" dirty="0" smtClean="0"/>
              <a:t>instructions</a:t>
            </a:r>
            <a:endParaRPr lang="en-US" sz="1400" dirty="0"/>
          </a:p>
          <a:p>
            <a:pPr marL="285750" indent="-285750">
              <a:buFont typeface="Arial" pitchFamily="34" charset="0"/>
              <a:buChar char="•"/>
            </a:pPr>
            <a:r>
              <a:rPr lang="en-US" sz="1400" dirty="0"/>
              <a:t>Confidentiality </a:t>
            </a:r>
            <a:r>
              <a:rPr lang="en-US" sz="1400" dirty="0" smtClean="0"/>
              <a:t>statement</a:t>
            </a:r>
            <a:endParaRPr lang="en-US" sz="1400" dirty="0"/>
          </a:p>
          <a:p>
            <a:pPr marL="285750" indent="-285750">
              <a:buFont typeface="Arial" pitchFamily="34" charset="0"/>
              <a:buChar char="•"/>
            </a:pPr>
            <a:r>
              <a:rPr lang="en-US" sz="1600" b="1" dirty="0">
                <a:solidFill>
                  <a:srgbClr val="FF0000"/>
                </a:solidFill>
              </a:rPr>
              <a:t>General </a:t>
            </a:r>
            <a:r>
              <a:rPr lang="en-US" sz="1600" b="1" dirty="0" smtClean="0">
                <a:solidFill>
                  <a:srgbClr val="FF0000"/>
                </a:solidFill>
              </a:rPr>
              <a:t>information</a:t>
            </a:r>
            <a:endParaRPr lang="en-US" sz="1600" b="1" dirty="0">
              <a:solidFill>
                <a:srgbClr val="FF0000"/>
              </a:solidFill>
            </a:endParaRPr>
          </a:p>
          <a:p>
            <a:pPr marL="285750" indent="-285750">
              <a:buFont typeface="Arial" pitchFamily="34" charset="0"/>
              <a:buChar char="•"/>
            </a:pPr>
            <a:r>
              <a:rPr lang="en-US" sz="1400" dirty="0"/>
              <a:t>Next steps</a:t>
            </a:r>
          </a:p>
          <a:p>
            <a:pPr marL="285750" indent="-285750">
              <a:buFont typeface="Arial" pitchFamily="34" charset="0"/>
              <a:buChar char="•"/>
            </a:pPr>
            <a:endParaRPr lang="en-US" sz="1400" dirty="0"/>
          </a:p>
          <a:p>
            <a:pPr marL="285750" indent="-285750">
              <a:buFont typeface="Arial" pitchFamily="34" charset="0"/>
              <a:buChar char="•"/>
            </a:pPr>
            <a:endParaRPr lang="en-US" dirty="0"/>
          </a:p>
        </p:txBody>
      </p:sp>
      <p:sp>
        <p:nvSpPr>
          <p:cNvPr id="6" name="TextBox 5"/>
          <p:cNvSpPr txBox="1"/>
          <p:nvPr/>
        </p:nvSpPr>
        <p:spPr>
          <a:xfrm>
            <a:off x="457200" y="6604084"/>
            <a:ext cx="7772400" cy="253916"/>
          </a:xfrm>
          <a:prstGeom prst="rect">
            <a:avLst/>
          </a:prstGeom>
          <a:noFill/>
        </p:spPr>
        <p:txBody>
          <a:bodyPr wrap="square" rtlCol="0">
            <a:spAutoFit/>
          </a:bodyPr>
          <a:lstStyle/>
          <a:p>
            <a:r>
              <a:rPr lang="en-US" sz="1050" dirty="0" smtClean="0"/>
              <a:t>Slide 15					PowerPoint edited by AIAS Director on June 13, 2016.</a:t>
            </a:r>
            <a:endParaRPr lang="en-US" sz="1050" dirty="0"/>
          </a:p>
        </p:txBody>
      </p:sp>
    </p:spTree>
    <p:extLst>
      <p:ext uri="{BB962C8B-B14F-4D97-AF65-F5344CB8AC3E}">
        <p14:creationId xmlns:p14="http://schemas.microsoft.com/office/powerpoint/2010/main" val="3325493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772400" cy="5262979"/>
          </a:xfrm>
          <a:prstGeom prst="rect">
            <a:avLst/>
          </a:prstGeom>
          <a:noFill/>
        </p:spPr>
        <p:txBody>
          <a:bodyPr wrap="square" rtlCol="0">
            <a:spAutoFit/>
          </a:bodyPr>
          <a:lstStyle/>
          <a:p>
            <a:r>
              <a:rPr lang="en-US" sz="4800" b="1" dirty="0" smtClean="0">
                <a:latin typeface="+mj-lt"/>
              </a:rPr>
              <a:t>Next steps</a:t>
            </a:r>
          </a:p>
          <a:p>
            <a:endParaRPr lang="en-US" dirty="0">
              <a:latin typeface="+mj-lt"/>
            </a:endParaRPr>
          </a:p>
          <a:p>
            <a:pPr marL="285750" indent="-285750">
              <a:buFont typeface="Arial" pitchFamily="34" charset="0"/>
              <a:buChar char="•"/>
            </a:pPr>
            <a:r>
              <a:rPr lang="en-US" dirty="0" smtClean="0">
                <a:latin typeface="+mj-lt"/>
              </a:rPr>
              <a:t>At the conclusion of this video, you will go to www.atitesting.com and log on using your personal username and password.</a:t>
            </a:r>
            <a:br>
              <a:rPr lang="en-US" dirty="0" smtClean="0">
                <a:latin typeface="+mj-lt"/>
              </a:rPr>
            </a:br>
            <a:endParaRPr lang="en-US" dirty="0" smtClean="0">
              <a:latin typeface="+mj-lt"/>
            </a:endParaRPr>
          </a:p>
          <a:p>
            <a:pPr marL="285750" indent="-285750">
              <a:buFont typeface="Arial" pitchFamily="34" charset="0"/>
              <a:buChar char="•"/>
            </a:pPr>
            <a:r>
              <a:rPr lang="en-US" dirty="0" smtClean="0">
                <a:latin typeface="+mj-lt"/>
              </a:rPr>
              <a:t>Remember to refer to the “Sign-in process” section of your directional sheet if you are having problems with your username or </a:t>
            </a:r>
            <a:br>
              <a:rPr lang="en-US" dirty="0" smtClean="0">
                <a:latin typeface="+mj-lt"/>
              </a:rPr>
            </a:br>
            <a:r>
              <a:rPr lang="en-US" dirty="0" smtClean="0">
                <a:latin typeface="+mj-lt"/>
              </a:rPr>
              <a:t>password.</a:t>
            </a:r>
          </a:p>
          <a:p>
            <a:pPr marL="285750" indent="-285750">
              <a:buFont typeface="Arial" pitchFamily="34" charset="0"/>
              <a:buChar char="•"/>
            </a:pPr>
            <a:endParaRPr lang="en-US" dirty="0" smtClean="0">
              <a:latin typeface="+mj-lt"/>
            </a:endParaRPr>
          </a:p>
          <a:p>
            <a:pPr marL="285750" indent="-285750">
              <a:buFont typeface="Arial" pitchFamily="34" charset="0"/>
              <a:buChar char="•"/>
            </a:pPr>
            <a:r>
              <a:rPr lang="en-US" dirty="0" smtClean="0">
                <a:latin typeface="+mj-lt"/>
              </a:rPr>
              <a:t>Follow the steps outlined on your directional sheet.</a:t>
            </a:r>
          </a:p>
          <a:p>
            <a:pPr marL="285750" indent="-285750">
              <a:buFont typeface="Arial" pitchFamily="34" charset="0"/>
              <a:buChar char="•"/>
            </a:pPr>
            <a:endParaRPr lang="en-US" dirty="0" smtClean="0">
              <a:latin typeface="+mj-lt"/>
            </a:endParaRPr>
          </a:p>
          <a:p>
            <a:pPr marL="285750" indent="-285750">
              <a:buFont typeface="Arial" pitchFamily="34" charset="0"/>
              <a:buChar char="•"/>
            </a:pPr>
            <a:r>
              <a:rPr lang="en-US" dirty="0" smtClean="0"/>
              <a:t>At </a:t>
            </a:r>
            <a:r>
              <a:rPr lang="en-US" dirty="0"/>
              <a:t>the end of this exam, you will be given the TEAS </a:t>
            </a:r>
            <a:r>
              <a:rPr lang="en-US" dirty="0" smtClean="0"/>
              <a:t/>
            </a:r>
            <a:br>
              <a:rPr lang="en-US" dirty="0" smtClean="0"/>
            </a:br>
            <a:r>
              <a:rPr lang="en-US" dirty="0" smtClean="0"/>
              <a:t>Interpretation </a:t>
            </a:r>
            <a:r>
              <a:rPr lang="en-US" dirty="0"/>
              <a:t>Guide with additional next steps </a:t>
            </a:r>
            <a:r>
              <a:rPr lang="en-US" dirty="0" smtClean="0"/>
              <a:t/>
            </a:r>
            <a:br>
              <a:rPr lang="en-US" dirty="0" smtClean="0"/>
            </a:br>
            <a:r>
              <a:rPr lang="en-US" dirty="0" smtClean="0"/>
              <a:t>including </a:t>
            </a:r>
            <a:r>
              <a:rPr lang="en-US" dirty="0"/>
              <a:t>how to retrieve your scores and which </a:t>
            </a:r>
            <a:r>
              <a:rPr lang="en-US" dirty="0" smtClean="0"/>
              <a:t/>
            </a:r>
            <a:br>
              <a:rPr lang="en-US" dirty="0" smtClean="0"/>
            </a:br>
            <a:r>
              <a:rPr lang="en-US" dirty="0" smtClean="0"/>
              <a:t>advisor </a:t>
            </a:r>
            <a:r>
              <a:rPr lang="en-US" dirty="0"/>
              <a:t>to direct your Allied Health Program </a:t>
            </a:r>
            <a:r>
              <a:rPr lang="en-US" dirty="0" smtClean="0"/>
              <a:t/>
            </a:r>
            <a:br>
              <a:rPr lang="en-US" dirty="0" smtClean="0"/>
            </a:br>
            <a:r>
              <a:rPr lang="en-US" dirty="0" smtClean="0"/>
              <a:t>questions</a:t>
            </a:r>
            <a:r>
              <a:rPr lang="en-US" dirty="0"/>
              <a:t>.</a:t>
            </a:r>
          </a:p>
          <a:p>
            <a:pPr marL="285750" indent="-285750">
              <a:buFont typeface="Arial" pitchFamily="34" charset="0"/>
              <a:buChar char="•"/>
            </a:pPr>
            <a:endParaRPr lang="en-US" dirty="0" smtClean="0">
              <a:latin typeface="+mj-lt"/>
            </a:endParaRPr>
          </a:p>
        </p:txBody>
      </p:sp>
      <p:sp>
        <p:nvSpPr>
          <p:cNvPr id="2" name="Document"/>
          <p:cNvSpPr>
            <a:spLocks noEditPoints="1" noChangeArrowheads="1"/>
          </p:cNvSpPr>
          <p:nvPr/>
        </p:nvSpPr>
        <p:spPr bwMode="auto">
          <a:xfrm>
            <a:off x="5791200" y="2901791"/>
            <a:ext cx="2343150" cy="324183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6076950" y="3048000"/>
            <a:ext cx="2057400" cy="2893100"/>
          </a:xfrm>
          <a:prstGeom prst="rect">
            <a:avLst/>
          </a:prstGeom>
          <a:noFill/>
        </p:spPr>
        <p:txBody>
          <a:bodyPr wrap="square" rtlCol="0">
            <a:spAutoFit/>
          </a:bodyPr>
          <a:lstStyle/>
          <a:p>
            <a:pPr algn="ctr"/>
            <a:r>
              <a:rPr lang="en-US" b="1" dirty="0" smtClean="0"/>
              <a:t>TEAS</a:t>
            </a:r>
            <a:br>
              <a:rPr lang="en-US" b="1" dirty="0" smtClean="0"/>
            </a:br>
            <a:r>
              <a:rPr lang="en-US" b="1" u="sng" dirty="0" smtClean="0"/>
              <a:t>Directional Sheet</a:t>
            </a:r>
          </a:p>
          <a:p>
            <a:pPr marL="285750" indent="-285750">
              <a:buFont typeface="Arial" pitchFamily="34" charset="0"/>
              <a:buChar char="•"/>
            </a:pPr>
            <a:r>
              <a:rPr lang="en-US" sz="1400" dirty="0" smtClean="0"/>
              <a:t>Restroom usage</a:t>
            </a:r>
          </a:p>
          <a:p>
            <a:pPr marL="285750" indent="-285750">
              <a:buFont typeface="Arial" pitchFamily="34" charset="0"/>
              <a:buChar char="•"/>
            </a:pPr>
            <a:r>
              <a:rPr lang="en-US" sz="1400" dirty="0" smtClean="0"/>
              <a:t>Allowable materials</a:t>
            </a:r>
          </a:p>
          <a:p>
            <a:pPr marL="285750" indent="-285750">
              <a:buFont typeface="Arial" pitchFamily="34" charset="0"/>
              <a:buChar char="•"/>
            </a:pPr>
            <a:r>
              <a:rPr lang="en-US" sz="1400" dirty="0"/>
              <a:t>Sign-in </a:t>
            </a:r>
            <a:r>
              <a:rPr lang="en-US" sz="1400" dirty="0" smtClean="0"/>
              <a:t>process</a:t>
            </a:r>
            <a:endParaRPr lang="en-US" sz="1400" dirty="0"/>
          </a:p>
          <a:p>
            <a:pPr marL="285750" indent="-285750">
              <a:buFont typeface="Arial" pitchFamily="34" charset="0"/>
              <a:buChar char="•"/>
            </a:pPr>
            <a:r>
              <a:rPr lang="en-US" sz="1400" dirty="0"/>
              <a:t>Testing </a:t>
            </a:r>
            <a:r>
              <a:rPr lang="en-US" sz="1400" dirty="0" smtClean="0"/>
              <a:t>instructions</a:t>
            </a:r>
            <a:endParaRPr lang="en-US" sz="1400" dirty="0"/>
          </a:p>
          <a:p>
            <a:pPr marL="285750" indent="-285750">
              <a:buFont typeface="Arial" pitchFamily="34" charset="0"/>
              <a:buChar char="•"/>
            </a:pPr>
            <a:r>
              <a:rPr lang="en-US" sz="1400" dirty="0"/>
              <a:t>Confidentiality </a:t>
            </a:r>
            <a:r>
              <a:rPr lang="en-US" sz="1400" dirty="0" smtClean="0"/>
              <a:t>statement</a:t>
            </a:r>
            <a:endParaRPr lang="en-US" sz="1400" dirty="0"/>
          </a:p>
          <a:p>
            <a:pPr marL="285750" indent="-285750">
              <a:buFont typeface="Arial" pitchFamily="34" charset="0"/>
              <a:buChar char="•"/>
            </a:pPr>
            <a:r>
              <a:rPr lang="en-US" sz="1400" dirty="0"/>
              <a:t>General </a:t>
            </a:r>
            <a:r>
              <a:rPr lang="en-US" sz="1400" dirty="0" smtClean="0"/>
              <a:t>information</a:t>
            </a:r>
            <a:endParaRPr lang="en-US" sz="1400" dirty="0"/>
          </a:p>
          <a:p>
            <a:pPr marL="285750" indent="-285750">
              <a:buFont typeface="Arial" pitchFamily="34" charset="0"/>
              <a:buChar char="•"/>
            </a:pPr>
            <a:r>
              <a:rPr lang="en-US" sz="1600" b="1" dirty="0">
                <a:solidFill>
                  <a:srgbClr val="FF0000"/>
                </a:solidFill>
              </a:rPr>
              <a:t>Next steps</a:t>
            </a:r>
          </a:p>
          <a:p>
            <a:pPr marL="285750" indent="-285750">
              <a:buFont typeface="Arial" pitchFamily="34" charset="0"/>
              <a:buChar char="•"/>
            </a:pPr>
            <a:endParaRPr lang="en-US" sz="1400" dirty="0"/>
          </a:p>
          <a:p>
            <a:pPr marL="285750" indent="-285750">
              <a:buFont typeface="Arial" pitchFamily="34" charset="0"/>
              <a:buChar char="•"/>
            </a:pPr>
            <a:endParaRPr lang="en-US" dirty="0"/>
          </a:p>
        </p:txBody>
      </p:sp>
      <p:sp>
        <p:nvSpPr>
          <p:cNvPr id="6" name="TextBox 5"/>
          <p:cNvSpPr txBox="1"/>
          <p:nvPr/>
        </p:nvSpPr>
        <p:spPr>
          <a:xfrm>
            <a:off x="457200" y="6604084"/>
            <a:ext cx="7772400" cy="253916"/>
          </a:xfrm>
          <a:prstGeom prst="rect">
            <a:avLst/>
          </a:prstGeom>
          <a:noFill/>
        </p:spPr>
        <p:txBody>
          <a:bodyPr wrap="square" rtlCol="0">
            <a:spAutoFit/>
          </a:bodyPr>
          <a:lstStyle/>
          <a:p>
            <a:r>
              <a:rPr lang="en-US" sz="1050" dirty="0" smtClean="0"/>
              <a:t>Slide 16 					PowerPoint edited by AIAS Director on June 13, 2016.</a:t>
            </a:r>
            <a:endParaRPr lang="en-US" sz="1050" dirty="0"/>
          </a:p>
        </p:txBody>
      </p:sp>
    </p:spTree>
    <p:extLst>
      <p:ext uri="{BB962C8B-B14F-4D97-AF65-F5344CB8AC3E}">
        <p14:creationId xmlns:p14="http://schemas.microsoft.com/office/powerpoint/2010/main" val="1868155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772400" cy="1661993"/>
          </a:xfrm>
          <a:prstGeom prst="rect">
            <a:avLst/>
          </a:prstGeom>
          <a:noFill/>
        </p:spPr>
        <p:txBody>
          <a:bodyPr wrap="square" rtlCol="0">
            <a:spAutoFit/>
          </a:bodyPr>
          <a:lstStyle/>
          <a:p>
            <a:r>
              <a:rPr lang="en-US" sz="4800" b="1" dirty="0" smtClean="0">
                <a:latin typeface="+mj-lt"/>
              </a:rPr>
              <a:t>Good luck!</a:t>
            </a:r>
          </a:p>
          <a:p>
            <a:endParaRPr lang="en-US" dirty="0">
              <a:latin typeface="+mj-lt"/>
            </a:endParaRPr>
          </a:p>
          <a:p>
            <a:pPr marL="285750" indent="-285750">
              <a:buFont typeface="Arial" pitchFamily="34" charset="0"/>
              <a:buChar char="•"/>
            </a:pPr>
            <a:r>
              <a:rPr lang="en-US" dirty="0" smtClean="0">
                <a:latin typeface="+mj-lt"/>
              </a:rPr>
              <a:t>If at any time you have questions, please raise your hand and your proctor will assist you.</a:t>
            </a:r>
          </a:p>
        </p:txBody>
      </p:sp>
      <p:sp>
        <p:nvSpPr>
          <p:cNvPr id="2" name="Document"/>
          <p:cNvSpPr>
            <a:spLocks noEditPoints="1" noChangeArrowheads="1"/>
          </p:cNvSpPr>
          <p:nvPr/>
        </p:nvSpPr>
        <p:spPr bwMode="auto">
          <a:xfrm>
            <a:off x="5791200" y="2901791"/>
            <a:ext cx="2343150" cy="324183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6076950" y="3048000"/>
            <a:ext cx="2057400" cy="2893100"/>
          </a:xfrm>
          <a:prstGeom prst="rect">
            <a:avLst/>
          </a:prstGeom>
          <a:noFill/>
        </p:spPr>
        <p:txBody>
          <a:bodyPr wrap="square" rtlCol="0">
            <a:spAutoFit/>
          </a:bodyPr>
          <a:lstStyle/>
          <a:p>
            <a:pPr algn="ctr"/>
            <a:r>
              <a:rPr lang="en-US" b="1" dirty="0" smtClean="0"/>
              <a:t>TEAS</a:t>
            </a:r>
            <a:br>
              <a:rPr lang="en-US" b="1" dirty="0" smtClean="0"/>
            </a:br>
            <a:r>
              <a:rPr lang="en-US" b="1" u="sng" dirty="0" smtClean="0"/>
              <a:t>Directional Sheet</a:t>
            </a:r>
          </a:p>
          <a:p>
            <a:pPr marL="285750" indent="-285750">
              <a:buFont typeface="Arial" pitchFamily="34" charset="0"/>
              <a:buChar char="•"/>
            </a:pPr>
            <a:r>
              <a:rPr lang="en-US" sz="1400" dirty="0" smtClean="0"/>
              <a:t>Restroom usage</a:t>
            </a:r>
          </a:p>
          <a:p>
            <a:pPr marL="285750" indent="-285750">
              <a:buFont typeface="Arial" pitchFamily="34" charset="0"/>
              <a:buChar char="•"/>
            </a:pPr>
            <a:r>
              <a:rPr lang="en-US" sz="1400" dirty="0" smtClean="0"/>
              <a:t>Allowable materials</a:t>
            </a:r>
          </a:p>
          <a:p>
            <a:pPr marL="285750" indent="-285750">
              <a:buFont typeface="Arial" pitchFamily="34" charset="0"/>
              <a:buChar char="•"/>
            </a:pPr>
            <a:r>
              <a:rPr lang="en-US" sz="1400" dirty="0"/>
              <a:t>Sign-in </a:t>
            </a:r>
            <a:r>
              <a:rPr lang="en-US" sz="1400" dirty="0" smtClean="0"/>
              <a:t>process</a:t>
            </a:r>
            <a:endParaRPr lang="en-US" sz="1400" dirty="0"/>
          </a:p>
          <a:p>
            <a:pPr marL="285750" indent="-285750">
              <a:buFont typeface="Arial" pitchFamily="34" charset="0"/>
              <a:buChar char="•"/>
            </a:pPr>
            <a:r>
              <a:rPr lang="en-US" sz="1400" dirty="0"/>
              <a:t>Testing </a:t>
            </a:r>
            <a:r>
              <a:rPr lang="en-US" sz="1400" dirty="0" smtClean="0"/>
              <a:t>instructions</a:t>
            </a:r>
            <a:endParaRPr lang="en-US" sz="1400" dirty="0"/>
          </a:p>
          <a:p>
            <a:pPr marL="285750" indent="-285750">
              <a:buFont typeface="Arial" pitchFamily="34" charset="0"/>
              <a:buChar char="•"/>
            </a:pPr>
            <a:r>
              <a:rPr lang="en-US" sz="1400" dirty="0"/>
              <a:t>Confidentiality </a:t>
            </a:r>
            <a:r>
              <a:rPr lang="en-US" sz="1400" dirty="0" smtClean="0"/>
              <a:t>statement</a:t>
            </a:r>
            <a:endParaRPr lang="en-US" sz="1400" dirty="0"/>
          </a:p>
          <a:p>
            <a:pPr marL="285750" indent="-285750">
              <a:buFont typeface="Arial" pitchFamily="34" charset="0"/>
              <a:buChar char="•"/>
            </a:pPr>
            <a:r>
              <a:rPr lang="en-US" sz="1400" dirty="0"/>
              <a:t>General </a:t>
            </a:r>
            <a:r>
              <a:rPr lang="en-US" sz="1400" dirty="0" smtClean="0"/>
              <a:t>information</a:t>
            </a:r>
            <a:endParaRPr lang="en-US" sz="1400" dirty="0"/>
          </a:p>
          <a:p>
            <a:pPr marL="285750" indent="-285750">
              <a:buFont typeface="Arial" pitchFamily="34" charset="0"/>
              <a:buChar char="•"/>
            </a:pPr>
            <a:r>
              <a:rPr lang="en-US" sz="1400" dirty="0"/>
              <a:t>Next steps</a:t>
            </a:r>
          </a:p>
          <a:p>
            <a:pPr marL="285750" indent="-285750">
              <a:buFont typeface="Arial" pitchFamily="34" charset="0"/>
              <a:buChar char="•"/>
            </a:pPr>
            <a:endParaRPr lang="en-US" sz="1400" dirty="0"/>
          </a:p>
          <a:p>
            <a:pPr marL="285750" indent="-285750">
              <a:buFont typeface="Arial" pitchFamily="34" charset="0"/>
              <a:buChar char="•"/>
            </a:pPr>
            <a:endParaRPr lang="en-US" dirty="0"/>
          </a:p>
        </p:txBody>
      </p:sp>
      <p:sp>
        <p:nvSpPr>
          <p:cNvPr id="6" name="TextBox 5"/>
          <p:cNvSpPr txBox="1"/>
          <p:nvPr/>
        </p:nvSpPr>
        <p:spPr>
          <a:xfrm>
            <a:off x="457200" y="6604084"/>
            <a:ext cx="7772400" cy="253916"/>
          </a:xfrm>
          <a:prstGeom prst="rect">
            <a:avLst/>
          </a:prstGeom>
          <a:noFill/>
        </p:spPr>
        <p:txBody>
          <a:bodyPr wrap="square" rtlCol="0">
            <a:spAutoFit/>
          </a:bodyPr>
          <a:lstStyle/>
          <a:p>
            <a:r>
              <a:rPr lang="en-US" sz="1050" dirty="0" smtClean="0"/>
              <a:t>Slide 17 					PowerPoint edited by AIAS Director on June 13, 2016.</a:t>
            </a:r>
            <a:endParaRPr lang="en-US" sz="1050" dirty="0"/>
          </a:p>
        </p:txBody>
      </p:sp>
    </p:spTree>
    <p:extLst>
      <p:ext uri="{BB962C8B-B14F-4D97-AF65-F5344CB8AC3E}">
        <p14:creationId xmlns:p14="http://schemas.microsoft.com/office/powerpoint/2010/main" val="2635985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772400" cy="5539978"/>
          </a:xfrm>
          <a:prstGeom prst="rect">
            <a:avLst/>
          </a:prstGeom>
          <a:noFill/>
        </p:spPr>
        <p:txBody>
          <a:bodyPr wrap="square" rtlCol="0">
            <a:spAutoFit/>
          </a:bodyPr>
          <a:lstStyle/>
          <a:p>
            <a:r>
              <a:rPr lang="en-US" sz="4800" b="1" dirty="0" smtClean="0">
                <a:latin typeface="+mj-lt"/>
              </a:rPr>
              <a:t>Directional video </a:t>
            </a:r>
            <a:r>
              <a:rPr lang="en-US" sz="4800" b="1" dirty="0">
                <a:latin typeface="+mj-lt"/>
              </a:rPr>
              <a:t>c</a:t>
            </a:r>
            <a:r>
              <a:rPr lang="en-US" sz="4800" b="1" dirty="0" smtClean="0">
                <a:latin typeface="+mj-lt"/>
              </a:rPr>
              <a:t>ontents</a:t>
            </a:r>
          </a:p>
          <a:p>
            <a:endParaRPr lang="en-US" dirty="0">
              <a:latin typeface="+mj-lt"/>
            </a:endParaRPr>
          </a:p>
          <a:p>
            <a:pPr marL="285750" indent="-285750">
              <a:buFont typeface="Arial" pitchFamily="34" charset="0"/>
              <a:buChar char="•"/>
            </a:pPr>
            <a:r>
              <a:rPr lang="en-US" dirty="0" smtClean="0">
                <a:latin typeface="+mj-lt"/>
              </a:rPr>
              <a:t>Directional sheet</a:t>
            </a:r>
            <a:br>
              <a:rPr lang="en-US" dirty="0" smtClean="0">
                <a:latin typeface="+mj-lt"/>
              </a:rPr>
            </a:br>
            <a:endParaRPr lang="en-US" dirty="0" smtClean="0">
              <a:latin typeface="+mj-lt"/>
            </a:endParaRPr>
          </a:p>
          <a:p>
            <a:pPr marL="285750" indent="-285750">
              <a:buFont typeface="Arial" pitchFamily="34" charset="0"/>
              <a:buChar char="•"/>
            </a:pPr>
            <a:r>
              <a:rPr lang="en-US" dirty="0" smtClean="0">
                <a:latin typeface="+mj-lt"/>
              </a:rPr>
              <a:t>Restroom usage</a:t>
            </a:r>
            <a:br>
              <a:rPr lang="en-US" dirty="0" smtClean="0">
                <a:latin typeface="+mj-lt"/>
              </a:rPr>
            </a:br>
            <a:endParaRPr lang="en-US" dirty="0" smtClean="0">
              <a:latin typeface="+mj-lt"/>
            </a:endParaRPr>
          </a:p>
          <a:p>
            <a:pPr marL="285750" indent="-285750">
              <a:buFont typeface="Arial" pitchFamily="34" charset="0"/>
              <a:buChar char="•"/>
            </a:pPr>
            <a:r>
              <a:rPr lang="en-US" dirty="0" smtClean="0">
                <a:latin typeface="+mj-lt"/>
              </a:rPr>
              <a:t>Allowable materials</a:t>
            </a:r>
            <a:br>
              <a:rPr lang="en-US" dirty="0" smtClean="0">
                <a:latin typeface="+mj-lt"/>
              </a:rPr>
            </a:br>
            <a:endParaRPr lang="en-US" dirty="0" smtClean="0">
              <a:latin typeface="+mj-lt"/>
            </a:endParaRPr>
          </a:p>
          <a:p>
            <a:pPr marL="285750" indent="-285750">
              <a:buFont typeface="Arial" pitchFamily="34" charset="0"/>
              <a:buChar char="•"/>
            </a:pPr>
            <a:r>
              <a:rPr lang="en-US" dirty="0" smtClean="0">
                <a:latin typeface="+mj-lt"/>
              </a:rPr>
              <a:t>Sign-in process</a:t>
            </a:r>
            <a:br>
              <a:rPr lang="en-US" dirty="0" smtClean="0">
                <a:latin typeface="+mj-lt"/>
              </a:rPr>
            </a:br>
            <a:endParaRPr lang="en-US" dirty="0" smtClean="0">
              <a:latin typeface="+mj-lt"/>
            </a:endParaRPr>
          </a:p>
          <a:p>
            <a:pPr marL="285750" indent="-285750">
              <a:buFont typeface="Arial" pitchFamily="34" charset="0"/>
              <a:buChar char="•"/>
            </a:pPr>
            <a:r>
              <a:rPr lang="en-US" dirty="0" smtClean="0">
                <a:latin typeface="+mj-lt"/>
              </a:rPr>
              <a:t>Testing instructions</a:t>
            </a:r>
            <a:br>
              <a:rPr lang="en-US" dirty="0" smtClean="0">
                <a:latin typeface="+mj-lt"/>
              </a:rPr>
            </a:br>
            <a:endParaRPr lang="en-US" dirty="0" smtClean="0">
              <a:latin typeface="+mj-lt"/>
            </a:endParaRPr>
          </a:p>
          <a:p>
            <a:pPr marL="285750" indent="-285750">
              <a:buFont typeface="Arial" pitchFamily="34" charset="0"/>
              <a:buChar char="•"/>
            </a:pPr>
            <a:r>
              <a:rPr lang="en-US" dirty="0" smtClean="0">
                <a:latin typeface="+mj-lt"/>
              </a:rPr>
              <a:t>Confidentiality statement</a:t>
            </a:r>
            <a:br>
              <a:rPr lang="en-US" dirty="0" smtClean="0">
                <a:latin typeface="+mj-lt"/>
              </a:rPr>
            </a:br>
            <a:endParaRPr lang="en-US" dirty="0" smtClean="0">
              <a:latin typeface="+mj-lt"/>
            </a:endParaRPr>
          </a:p>
          <a:p>
            <a:pPr marL="285750" indent="-285750">
              <a:buFont typeface="Arial" pitchFamily="34" charset="0"/>
              <a:buChar char="•"/>
            </a:pPr>
            <a:r>
              <a:rPr lang="en-US" dirty="0" smtClean="0">
                <a:latin typeface="+mj-lt"/>
              </a:rPr>
              <a:t>General information</a:t>
            </a:r>
            <a:br>
              <a:rPr lang="en-US" dirty="0" smtClean="0">
                <a:latin typeface="+mj-lt"/>
              </a:rPr>
            </a:br>
            <a:endParaRPr lang="en-US" dirty="0" smtClean="0">
              <a:latin typeface="+mj-lt"/>
            </a:endParaRPr>
          </a:p>
          <a:p>
            <a:pPr marL="285750" indent="-285750">
              <a:buFont typeface="Arial" pitchFamily="34" charset="0"/>
              <a:buChar char="•"/>
            </a:pPr>
            <a:r>
              <a:rPr lang="en-US" dirty="0" smtClean="0">
                <a:latin typeface="+mj-lt"/>
              </a:rPr>
              <a:t>Next steps</a:t>
            </a:r>
          </a:p>
          <a:p>
            <a:pPr marL="285750" indent="-285750">
              <a:buFont typeface="Arial" pitchFamily="34" charset="0"/>
              <a:buChar char="•"/>
            </a:pPr>
            <a:endParaRPr lang="en-US" dirty="0">
              <a:latin typeface="+mj-lt"/>
            </a:endParaRPr>
          </a:p>
        </p:txBody>
      </p:sp>
      <p:sp>
        <p:nvSpPr>
          <p:cNvPr id="3" name="TextBox 2"/>
          <p:cNvSpPr txBox="1"/>
          <p:nvPr/>
        </p:nvSpPr>
        <p:spPr>
          <a:xfrm>
            <a:off x="457200" y="6604084"/>
            <a:ext cx="7772400" cy="253916"/>
          </a:xfrm>
          <a:prstGeom prst="rect">
            <a:avLst/>
          </a:prstGeom>
          <a:noFill/>
        </p:spPr>
        <p:txBody>
          <a:bodyPr wrap="square" rtlCol="0">
            <a:spAutoFit/>
          </a:bodyPr>
          <a:lstStyle/>
          <a:p>
            <a:r>
              <a:rPr lang="en-US" sz="1050" dirty="0" smtClean="0"/>
              <a:t>Slide </a:t>
            </a:r>
            <a:fld id="{DED72410-8804-4BD5-A470-70D447868E77}" type="slidenum">
              <a:rPr lang="en-US" sz="1050" smtClean="0"/>
              <a:t>2</a:t>
            </a:fld>
            <a:r>
              <a:rPr lang="en-US" sz="1050" dirty="0" smtClean="0"/>
              <a:t> 					PowerPoint edited by AIAS Director on June 13, 2016.</a:t>
            </a:r>
            <a:endParaRPr lang="en-US" sz="1050" dirty="0"/>
          </a:p>
        </p:txBody>
      </p:sp>
    </p:spTree>
    <p:extLst>
      <p:ext uri="{BB962C8B-B14F-4D97-AF65-F5344CB8AC3E}">
        <p14:creationId xmlns:p14="http://schemas.microsoft.com/office/powerpoint/2010/main" val="1963055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772400" cy="3600986"/>
          </a:xfrm>
          <a:prstGeom prst="rect">
            <a:avLst/>
          </a:prstGeom>
          <a:noFill/>
        </p:spPr>
        <p:txBody>
          <a:bodyPr wrap="square" rtlCol="0">
            <a:spAutoFit/>
          </a:bodyPr>
          <a:lstStyle/>
          <a:p>
            <a:r>
              <a:rPr lang="en-US" sz="4800" b="1" dirty="0" smtClean="0">
                <a:latin typeface="+mj-lt"/>
              </a:rPr>
              <a:t>Directional sheet</a:t>
            </a:r>
          </a:p>
          <a:p>
            <a:endParaRPr lang="en-US" dirty="0">
              <a:latin typeface="+mj-lt"/>
            </a:endParaRPr>
          </a:p>
          <a:p>
            <a:pPr marL="285750" indent="-285750">
              <a:buFont typeface="Arial" pitchFamily="34" charset="0"/>
              <a:buChar char="•"/>
            </a:pPr>
            <a:r>
              <a:rPr lang="en-US" dirty="0" smtClean="0">
                <a:latin typeface="+mj-lt"/>
              </a:rPr>
              <a:t>Your proctor has provided you with a directional sheet.</a:t>
            </a:r>
            <a:br>
              <a:rPr lang="en-US" dirty="0" smtClean="0">
                <a:latin typeface="+mj-lt"/>
              </a:rPr>
            </a:br>
            <a:endParaRPr lang="en-US" dirty="0" smtClean="0">
              <a:latin typeface="+mj-lt"/>
            </a:endParaRPr>
          </a:p>
          <a:p>
            <a:pPr marL="285750" indent="-285750">
              <a:buFont typeface="Arial" pitchFamily="34" charset="0"/>
              <a:buChar char="•"/>
            </a:pPr>
            <a:r>
              <a:rPr lang="en-US" dirty="0" smtClean="0">
                <a:latin typeface="+mj-lt"/>
              </a:rPr>
              <a:t>This document outlines the main points of this video so you may reference them as needed throughout your testing session.</a:t>
            </a:r>
            <a:br>
              <a:rPr lang="en-US" dirty="0" smtClean="0">
                <a:latin typeface="+mj-lt"/>
              </a:rPr>
            </a:br>
            <a:endParaRPr lang="en-US" dirty="0" smtClean="0">
              <a:latin typeface="+mj-lt"/>
            </a:endParaRPr>
          </a:p>
          <a:p>
            <a:pPr marL="285750" indent="-285750">
              <a:buFont typeface="Arial" pitchFamily="34" charset="0"/>
              <a:buChar char="•"/>
            </a:pPr>
            <a:r>
              <a:rPr lang="en-US" dirty="0" smtClean="0">
                <a:latin typeface="+mj-lt"/>
              </a:rPr>
              <a:t>Please do not write or mark on this sheet.  </a:t>
            </a:r>
            <a:br>
              <a:rPr lang="en-US" dirty="0" smtClean="0">
                <a:latin typeface="+mj-lt"/>
              </a:rPr>
            </a:br>
            <a:endParaRPr lang="en-US" dirty="0">
              <a:latin typeface="+mj-lt"/>
            </a:endParaRPr>
          </a:p>
          <a:p>
            <a:pPr marL="285750" indent="-285750">
              <a:buFont typeface="Arial" pitchFamily="34" charset="0"/>
              <a:buChar char="•"/>
            </a:pPr>
            <a:r>
              <a:rPr lang="en-US" dirty="0" smtClean="0">
                <a:latin typeface="+mj-lt"/>
              </a:rPr>
              <a:t>It must be returned to your proctor at the end </a:t>
            </a:r>
            <a:br>
              <a:rPr lang="en-US" dirty="0" smtClean="0">
                <a:latin typeface="+mj-lt"/>
              </a:rPr>
            </a:br>
            <a:r>
              <a:rPr lang="en-US" dirty="0" smtClean="0">
                <a:latin typeface="+mj-lt"/>
              </a:rPr>
              <a:t>of your testing session.</a:t>
            </a:r>
          </a:p>
        </p:txBody>
      </p:sp>
      <p:sp>
        <p:nvSpPr>
          <p:cNvPr id="2" name="Document"/>
          <p:cNvSpPr>
            <a:spLocks noEditPoints="1" noChangeArrowheads="1"/>
          </p:cNvSpPr>
          <p:nvPr/>
        </p:nvSpPr>
        <p:spPr bwMode="auto">
          <a:xfrm>
            <a:off x="5791200" y="2901791"/>
            <a:ext cx="2343150" cy="324183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3" name="TextBox 2"/>
          <p:cNvSpPr txBox="1"/>
          <p:nvPr/>
        </p:nvSpPr>
        <p:spPr>
          <a:xfrm>
            <a:off x="6076950" y="3048000"/>
            <a:ext cx="2057400" cy="2862322"/>
          </a:xfrm>
          <a:prstGeom prst="rect">
            <a:avLst/>
          </a:prstGeom>
          <a:noFill/>
        </p:spPr>
        <p:txBody>
          <a:bodyPr wrap="square" rtlCol="0">
            <a:spAutoFit/>
          </a:bodyPr>
          <a:lstStyle/>
          <a:p>
            <a:pPr algn="ctr"/>
            <a:r>
              <a:rPr lang="en-US" b="1" dirty="0" smtClean="0"/>
              <a:t>TEAS </a:t>
            </a:r>
            <a:br>
              <a:rPr lang="en-US" b="1" dirty="0" smtClean="0"/>
            </a:br>
            <a:r>
              <a:rPr lang="en-US" b="1" u="sng" dirty="0" smtClean="0"/>
              <a:t>Directional Sheet</a:t>
            </a:r>
          </a:p>
          <a:p>
            <a:pPr marL="285750" indent="-285750">
              <a:buFont typeface="Arial" pitchFamily="34" charset="0"/>
              <a:buChar char="•"/>
            </a:pPr>
            <a:r>
              <a:rPr lang="en-US" sz="1400" dirty="0" smtClean="0"/>
              <a:t>Restroom usage</a:t>
            </a:r>
          </a:p>
          <a:p>
            <a:pPr marL="285750" indent="-285750">
              <a:buFont typeface="Arial" pitchFamily="34" charset="0"/>
              <a:buChar char="•"/>
            </a:pPr>
            <a:r>
              <a:rPr lang="en-US" sz="1400" dirty="0" smtClean="0"/>
              <a:t>Allowable materials</a:t>
            </a:r>
          </a:p>
          <a:p>
            <a:pPr marL="285750" indent="-285750">
              <a:buFont typeface="Arial" pitchFamily="34" charset="0"/>
              <a:buChar char="•"/>
            </a:pPr>
            <a:r>
              <a:rPr lang="en-US" sz="1400" dirty="0"/>
              <a:t>Sign-in </a:t>
            </a:r>
            <a:r>
              <a:rPr lang="en-US" sz="1400" dirty="0" smtClean="0"/>
              <a:t>process</a:t>
            </a:r>
            <a:endParaRPr lang="en-US" sz="1400" dirty="0"/>
          </a:p>
          <a:p>
            <a:pPr marL="285750" indent="-285750">
              <a:buFont typeface="Arial" pitchFamily="34" charset="0"/>
              <a:buChar char="•"/>
            </a:pPr>
            <a:r>
              <a:rPr lang="en-US" sz="1400" dirty="0"/>
              <a:t>Testing </a:t>
            </a:r>
            <a:r>
              <a:rPr lang="en-US" sz="1400" dirty="0" smtClean="0"/>
              <a:t>instructions</a:t>
            </a:r>
            <a:endParaRPr lang="en-US" sz="1400" dirty="0"/>
          </a:p>
          <a:p>
            <a:pPr marL="285750" indent="-285750">
              <a:buFont typeface="Arial" pitchFamily="34" charset="0"/>
              <a:buChar char="•"/>
            </a:pPr>
            <a:r>
              <a:rPr lang="en-US" sz="1400" dirty="0"/>
              <a:t>Confidentiality </a:t>
            </a:r>
            <a:r>
              <a:rPr lang="en-US" sz="1400" dirty="0" smtClean="0"/>
              <a:t>statement</a:t>
            </a:r>
            <a:endParaRPr lang="en-US" sz="1400" dirty="0"/>
          </a:p>
          <a:p>
            <a:pPr marL="285750" indent="-285750">
              <a:buFont typeface="Arial" pitchFamily="34" charset="0"/>
              <a:buChar char="•"/>
            </a:pPr>
            <a:r>
              <a:rPr lang="en-US" sz="1400" dirty="0"/>
              <a:t>General </a:t>
            </a:r>
            <a:r>
              <a:rPr lang="en-US" sz="1400" dirty="0" smtClean="0"/>
              <a:t>information</a:t>
            </a:r>
            <a:endParaRPr lang="en-US" sz="1400" dirty="0"/>
          </a:p>
          <a:p>
            <a:pPr marL="285750" indent="-285750">
              <a:buFont typeface="Arial" pitchFamily="34" charset="0"/>
              <a:buChar char="•"/>
            </a:pPr>
            <a:r>
              <a:rPr lang="en-US" sz="1400" dirty="0"/>
              <a:t>Next steps</a:t>
            </a:r>
          </a:p>
          <a:p>
            <a:pPr marL="285750" indent="-285750">
              <a:buFont typeface="Arial" pitchFamily="34" charset="0"/>
              <a:buChar char="•"/>
            </a:pPr>
            <a:endParaRPr lang="en-US" sz="1400" dirty="0"/>
          </a:p>
          <a:p>
            <a:pPr marL="285750" indent="-285750">
              <a:buFont typeface="Arial" pitchFamily="34" charset="0"/>
              <a:buChar char="•"/>
            </a:pPr>
            <a:endParaRPr lang="en-US" dirty="0"/>
          </a:p>
        </p:txBody>
      </p:sp>
      <p:sp>
        <p:nvSpPr>
          <p:cNvPr id="7" name="TextBox 6"/>
          <p:cNvSpPr txBox="1"/>
          <p:nvPr/>
        </p:nvSpPr>
        <p:spPr>
          <a:xfrm>
            <a:off x="457200" y="6604084"/>
            <a:ext cx="7772400" cy="253916"/>
          </a:xfrm>
          <a:prstGeom prst="rect">
            <a:avLst/>
          </a:prstGeom>
          <a:noFill/>
        </p:spPr>
        <p:txBody>
          <a:bodyPr wrap="square" rtlCol="0">
            <a:spAutoFit/>
          </a:bodyPr>
          <a:lstStyle/>
          <a:p>
            <a:r>
              <a:rPr lang="en-US" sz="1050" dirty="0" smtClean="0"/>
              <a:t>Slide 3 					PowerPoint edited by AIAS Director on June 13, 2016.</a:t>
            </a:r>
            <a:endParaRPr lang="en-US" sz="1050" dirty="0"/>
          </a:p>
        </p:txBody>
      </p:sp>
    </p:spTree>
    <p:extLst>
      <p:ext uri="{BB962C8B-B14F-4D97-AF65-F5344CB8AC3E}">
        <p14:creationId xmlns:p14="http://schemas.microsoft.com/office/powerpoint/2010/main" val="3070185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772400" cy="4708981"/>
          </a:xfrm>
          <a:prstGeom prst="rect">
            <a:avLst/>
          </a:prstGeom>
          <a:noFill/>
        </p:spPr>
        <p:txBody>
          <a:bodyPr wrap="square" rtlCol="0">
            <a:spAutoFit/>
          </a:bodyPr>
          <a:lstStyle/>
          <a:p>
            <a:r>
              <a:rPr lang="en-US" sz="4800" b="1" dirty="0" smtClean="0">
                <a:latin typeface="+mj-lt"/>
              </a:rPr>
              <a:t>Restroom usage</a:t>
            </a:r>
          </a:p>
          <a:p>
            <a:endParaRPr lang="en-US" dirty="0">
              <a:latin typeface="+mj-lt"/>
            </a:endParaRPr>
          </a:p>
          <a:p>
            <a:pPr marL="285750" indent="-285750">
              <a:buFont typeface="Arial" pitchFamily="34" charset="0"/>
              <a:buChar char="•"/>
            </a:pPr>
            <a:r>
              <a:rPr lang="en-US" dirty="0" smtClean="0">
                <a:latin typeface="+mj-lt"/>
              </a:rPr>
              <a:t>The exam you are about to take is a timed exam.</a:t>
            </a:r>
            <a:br>
              <a:rPr lang="en-US" dirty="0" smtClean="0">
                <a:latin typeface="+mj-lt"/>
              </a:rPr>
            </a:br>
            <a:endParaRPr lang="en-US" dirty="0" smtClean="0">
              <a:latin typeface="+mj-lt"/>
            </a:endParaRPr>
          </a:p>
          <a:p>
            <a:pPr marL="285750" indent="-285750">
              <a:buFont typeface="Arial" pitchFamily="34" charset="0"/>
              <a:buChar char="•"/>
            </a:pPr>
            <a:r>
              <a:rPr lang="en-US" dirty="0" smtClean="0">
                <a:latin typeface="+mj-lt"/>
              </a:rPr>
              <a:t>If you must use the restroom during the exam, please try to wait until the scheduled break halfway through the exam or at least wait until you have completed a section of the exam before raising </a:t>
            </a:r>
            <a:br>
              <a:rPr lang="en-US" dirty="0" smtClean="0">
                <a:latin typeface="+mj-lt"/>
              </a:rPr>
            </a:br>
            <a:r>
              <a:rPr lang="en-US" dirty="0" smtClean="0">
                <a:latin typeface="+mj-lt"/>
              </a:rPr>
              <a:t>your hand for permission to leave.  </a:t>
            </a:r>
            <a:br>
              <a:rPr lang="en-US" dirty="0" smtClean="0">
                <a:latin typeface="+mj-lt"/>
              </a:rPr>
            </a:br>
            <a:endParaRPr lang="en-US" dirty="0" smtClean="0">
              <a:latin typeface="+mj-lt"/>
            </a:endParaRPr>
          </a:p>
          <a:p>
            <a:pPr marL="285750" indent="-285750">
              <a:buFont typeface="Arial" pitchFamily="34" charset="0"/>
              <a:buChar char="•"/>
            </a:pPr>
            <a:r>
              <a:rPr lang="en-US" dirty="0" smtClean="0">
                <a:latin typeface="+mj-lt"/>
              </a:rPr>
              <a:t>If you must leave in the middle of a section, you will </a:t>
            </a:r>
            <a:br>
              <a:rPr lang="en-US" dirty="0" smtClean="0">
                <a:latin typeface="+mj-lt"/>
              </a:rPr>
            </a:br>
            <a:r>
              <a:rPr lang="en-US" dirty="0" smtClean="0">
                <a:latin typeface="+mj-lt"/>
              </a:rPr>
              <a:t>not be permitted to makeup the time missed.  </a:t>
            </a:r>
            <a:br>
              <a:rPr lang="en-US" dirty="0" smtClean="0">
                <a:latin typeface="+mj-lt"/>
              </a:rPr>
            </a:br>
            <a:endParaRPr lang="en-US" dirty="0" smtClean="0">
              <a:latin typeface="+mj-lt"/>
            </a:endParaRPr>
          </a:p>
          <a:p>
            <a:pPr marL="285750" indent="-285750">
              <a:buFont typeface="Arial" pitchFamily="34" charset="0"/>
              <a:buChar char="•"/>
            </a:pPr>
            <a:r>
              <a:rPr lang="en-US" dirty="0" smtClean="0">
                <a:latin typeface="+mj-lt"/>
              </a:rPr>
              <a:t>At no time may you access your personal </a:t>
            </a:r>
            <a:br>
              <a:rPr lang="en-US" dirty="0" smtClean="0">
                <a:latin typeface="+mj-lt"/>
              </a:rPr>
            </a:br>
            <a:r>
              <a:rPr lang="en-US" dirty="0" smtClean="0">
                <a:latin typeface="+mj-lt"/>
              </a:rPr>
              <a:t>belongings during such breaks.  </a:t>
            </a:r>
          </a:p>
          <a:p>
            <a:pPr marL="285750" indent="-285750">
              <a:buFont typeface="Arial" pitchFamily="34" charset="0"/>
              <a:buChar char="•"/>
            </a:pPr>
            <a:endParaRPr lang="en-US" dirty="0" smtClean="0">
              <a:latin typeface="+mj-lt"/>
            </a:endParaRPr>
          </a:p>
        </p:txBody>
      </p:sp>
      <p:sp>
        <p:nvSpPr>
          <p:cNvPr id="2" name="Document"/>
          <p:cNvSpPr>
            <a:spLocks noEditPoints="1" noChangeArrowheads="1"/>
          </p:cNvSpPr>
          <p:nvPr/>
        </p:nvSpPr>
        <p:spPr bwMode="auto">
          <a:xfrm>
            <a:off x="5791200" y="2901791"/>
            <a:ext cx="2343150" cy="324183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6076950" y="3048000"/>
            <a:ext cx="2057400" cy="2893100"/>
          </a:xfrm>
          <a:prstGeom prst="rect">
            <a:avLst/>
          </a:prstGeom>
          <a:noFill/>
        </p:spPr>
        <p:txBody>
          <a:bodyPr wrap="square" rtlCol="0">
            <a:spAutoFit/>
          </a:bodyPr>
          <a:lstStyle/>
          <a:p>
            <a:pPr algn="ctr"/>
            <a:r>
              <a:rPr lang="en-US" b="1" dirty="0" smtClean="0"/>
              <a:t>TEAS </a:t>
            </a:r>
            <a:br>
              <a:rPr lang="en-US" b="1" dirty="0" smtClean="0"/>
            </a:br>
            <a:r>
              <a:rPr lang="en-US" b="1" u="sng" dirty="0" smtClean="0"/>
              <a:t>Directional Sheet</a:t>
            </a:r>
          </a:p>
          <a:p>
            <a:pPr marL="285750" indent="-285750">
              <a:buFont typeface="Arial" pitchFamily="34" charset="0"/>
              <a:buChar char="•"/>
            </a:pPr>
            <a:r>
              <a:rPr lang="en-US" sz="1600" b="1" dirty="0" smtClean="0">
                <a:solidFill>
                  <a:srgbClr val="FF0000"/>
                </a:solidFill>
              </a:rPr>
              <a:t>Restroom usage</a:t>
            </a:r>
          </a:p>
          <a:p>
            <a:pPr marL="285750" indent="-285750">
              <a:buFont typeface="Arial" pitchFamily="34" charset="0"/>
              <a:buChar char="•"/>
            </a:pPr>
            <a:r>
              <a:rPr lang="en-US" sz="1400" dirty="0" smtClean="0"/>
              <a:t>Allowable materials</a:t>
            </a:r>
          </a:p>
          <a:p>
            <a:pPr marL="285750" indent="-285750">
              <a:buFont typeface="Arial" pitchFamily="34" charset="0"/>
              <a:buChar char="•"/>
            </a:pPr>
            <a:r>
              <a:rPr lang="en-US" sz="1400" dirty="0"/>
              <a:t>Sign-in </a:t>
            </a:r>
            <a:r>
              <a:rPr lang="en-US" sz="1400" dirty="0" smtClean="0"/>
              <a:t>process</a:t>
            </a:r>
            <a:endParaRPr lang="en-US" sz="1400" dirty="0"/>
          </a:p>
          <a:p>
            <a:pPr marL="285750" indent="-285750">
              <a:buFont typeface="Arial" pitchFamily="34" charset="0"/>
              <a:buChar char="•"/>
            </a:pPr>
            <a:r>
              <a:rPr lang="en-US" sz="1400" dirty="0"/>
              <a:t>Testing </a:t>
            </a:r>
            <a:r>
              <a:rPr lang="en-US" sz="1400" dirty="0" smtClean="0"/>
              <a:t>instructions</a:t>
            </a:r>
            <a:endParaRPr lang="en-US" sz="1400" dirty="0"/>
          </a:p>
          <a:p>
            <a:pPr marL="285750" indent="-285750">
              <a:buFont typeface="Arial" pitchFamily="34" charset="0"/>
              <a:buChar char="•"/>
            </a:pPr>
            <a:r>
              <a:rPr lang="en-US" sz="1400" dirty="0"/>
              <a:t>Confidentiality </a:t>
            </a:r>
            <a:r>
              <a:rPr lang="en-US" sz="1400" dirty="0" smtClean="0"/>
              <a:t>statement</a:t>
            </a:r>
            <a:endParaRPr lang="en-US" sz="1400" dirty="0"/>
          </a:p>
          <a:p>
            <a:pPr marL="285750" indent="-285750">
              <a:buFont typeface="Arial" pitchFamily="34" charset="0"/>
              <a:buChar char="•"/>
            </a:pPr>
            <a:r>
              <a:rPr lang="en-US" sz="1400" dirty="0"/>
              <a:t>General </a:t>
            </a:r>
            <a:r>
              <a:rPr lang="en-US" sz="1400" dirty="0" smtClean="0"/>
              <a:t>information</a:t>
            </a:r>
            <a:endParaRPr lang="en-US" sz="1400" dirty="0"/>
          </a:p>
          <a:p>
            <a:pPr marL="285750" indent="-285750">
              <a:buFont typeface="Arial" pitchFamily="34" charset="0"/>
              <a:buChar char="•"/>
            </a:pPr>
            <a:r>
              <a:rPr lang="en-US" sz="1400" dirty="0"/>
              <a:t>Next steps</a:t>
            </a:r>
          </a:p>
          <a:p>
            <a:pPr marL="285750" indent="-285750">
              <a:buFont typeface="Arial" pitchFamily="34" charset="0"/>
              <a:buChar char="•"/>
            </a:pPr>
            <a:endParaRPr lang="en-US" sz="1400" dirty="0"/>
          </a:p>
          <a:p>
            <a:pPr marL="285750" indent="-285750">
              <a:buFont typeface="Arial" pitchFamily="34" charset="0"/>
              <a:buChar char="•"/>
            </a:pPr>
            <a:endParaRPr lang="en-US" dirty="0"/>
          </a:p>
        </p:txBody>
      </p:sp>
      <p:sp>
        <p:nvSpPr>
          <p:cNvPr id="6" name="TextBox 5"/>
          <p:cNvSpPr txBox="1"/>
          <p:nvPr/>
        </p:nvSpPr>
        <p:spPr>
          <a:xfrm>
            <a:off x="457200" y="6604084"/>
            <a:ext cx="7772400" cy="253916"/>
          </a:xfrm>
          <a:prstGeom prst="rect">
            <a:avLst/>
          </a:prstGeom>
          <a:noFill/>
        </p:spPr>
        <p:txBody>
          <a:bodyPr wrap="square" rtlCol="0">
            <a:spAutoFit/>
          </a:bodyPr>
          <a:lstStyle/>
          <a:p>
            <a:r>
              <a:rPr lang="en-US" sz="1050" dirty="0" smtClean="0"/>
              <a:t>Slide 4 					PowerPoint edited by AIAS Director on June 13, 2016.</a:t>
            </a:r>
            <a:endParaRPr lang="en-US" sz="1050" dirty="0"/>
          </a:p>
        </p:txBody>
      </p:sp>
    </p:spTree>
    <p:extLst>
      <p:ext uri="{BB962C8B-B14F-4D97-AF65-F5344CB8AC3E}">
        <p14:creationId xmlns:p14="http://schemas.microsoft.com/office/powerpoint/2010/main" val="3374742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772400" cy="4985980"/>
          </a:xfrm>
          <a:prstGeom prst="rect">
            <a:avLst/>
          </a:prstGeom>
          <a:noFill/>
        </p:spPr>
        <p:txBody>
          <a:bodyPr wrap="square" rtlCol="0">
            <a:spAutoFit/>
          </a:bodyPr>
          <a:lstStyle/>
          <a:p>
            <a:r>
              <a:rPr lang="en-US" sz="4800" b="1" dirty="0" smtClean="0">
                <a:latin typeface="+mj-lt"/>
              </a:rPr>
              <a:t>Allowable materials</a:t>
            </a:r>
          </a:p>
          <a:p>
            <a:endParaRPr lang="en-US" dirty="0">
              <a:latin typeface="+mj-lt"/>
            </a:endParaRPr>
          </a:p>
          <a:p>
            <a:pPr marL="285750" indent="-285750">
              <a:buFont typeface="Arial" pitchFamily="34" charset="0"/>
              <a:buChar char="•"/>
            </a:pPr>
            <a:r>
              <a:rPr lang="en-US" dirty="0" smtClean="0">
                <a:latin typeface="+mj-lt"/>
              </a:rPr>
              <a:t>Textbooks, notes, and all other reference materials, as well as calculators and all other personal electronic devices including cell phones are prohibited during the test.  You may use the calculator built into the test.</a:t>
            </a:r>
            <a:br>
              <a:rPr lang="en-US" dirty="0" smtClean="0">
                <a:latin typeface="+mj-lt"/>
              </a:rPr>
            </a:br>
            <a:endParaRPr lang="en-US" dirty="0" smtClean="0">
              <a:latin typeface="+mj-lt"/>
            </a:endParaRPr>
          </a:p>
          <a:p>
            <a:pPr marL="285750" indent="-285750">
              <a:buFont typeface="Arial" pitchFamily="34" charset="0"/>
              <a:buChar char="•"/>
            </a:pPr>
            <a:r>
              <a:rPr lang="en-US" dirty="0" smtClean="0">
                <a:latin typeface="+mj-lt"/>
              </a:rPr>
              <a:t>You are not to have any of these items on your </a:t>
            </a:r>
            <a:br>
              <a:rPr lang="en-US" dirty="0" smtClean="0">
                <a:latin typeface="+mj-lt"/>
              </a:rPr>
            </a:br>
            <a:r>
              <a:rPr lang="en-US" dirty="0" smtClean="0">
                <a:latin typeface="+mj-lt"/>
              </a:rPr>
              <a:t>person.  </a:t>
            </a:r>
            <a:br>
              <a:rPr lang="en-US" dirty="0" smtClean="0">
                <a:latin typeface="+mj-lt"/>
              </a:rPr>
            </a:br>
            <a:endParaRPr lang="en-US" dirty="0" smtClean="0">
              <a:latin typeface="+mj-lt"/>
            </a:endParaRPr>
          </a:p>
          <a:p>
            <a:pPr marL="285750" indent="-285750">
              <a:buFont typeface="Arial" pitchFamily="34" charset="0"/>
              <a:buChar char="•"/>
            </a:pPr>
            <a:r>
              <a:rPr lang="en-US" dirty="0" smtClean="0">
                <a:latin typeface="+mj-lt"/>
              </a:rPr>
              <a:t>The only information that you should have </a:t>
            </a:r>
            <a:br>
              <a:rPr lang="en-US" dirty="0" smtClean="0">
                <a:latin typeface="+mj-lt"/>
              </a:rPr>
            </a:br>
            <a:r>
              <a:rPr lang="en-US" dirty="0" smtClean="0">
                <a:latin typeface="+mj-lt"/>
              </a:rPr>
              <a:t>available at this time are your:</a:t>
            </a:r>
            <a:br>
              <a:rPr lang="en-US" dirty="0" smtClean="0">
                <a:latin typeface="+mj-lt"/>
              </a:rPr>
            </a:br>
            <a:endParaRPr lang="en-US" dirty="0" smtClean="0">
              <a:latin typeface="+mj-lt"/>
            </a:endParaRPr>
          </a:p>
          <a:p>
            <a:pPr marL="742950" lvl="1" indent="-285750">
              <a:buFont typeface="Arial" pitchFamily="34" charset="0"/>
              <a:buChar char="•"/>
            </a:pPr>
            <a:r>
              <a:rPr lang="en-US" dirty="0" smtClean="0">
                <a:latin typeface="+mj-lt"/>
              </a:rPr>
              <a:t>ATI username</a:t>
            </a:r>
          </a:p>
          <a:p>
            <a:pPr marL="742950" lvl="1" indent="-285750">
              <a:buFont typeface="Arial" pitchFamily="34" charset="0"/>
              <a:buChar char="•"/>
            </a:pPr>
            <a:r>
              <a:rPr lang="en-US" dirty="0" smtClean="0">
                <a:latin typeface="+mj-lt"/>
              </a:rPr>
              <a:t>ATI password</a:t>
            </a:r>
          </a:p>
          <a:p>
            <a:pPr marL="742950" lvl="1" indent="-285750">
              <a:buFont typeface="Arial" pitchFamily="34" charset="0"/>
              <a:buChar char="•"/>
            </a:pPr>
            <a:r>
              <a:rPr lang="en-US" dirty="0" smtClean="0">
                <a:latin typeface="+mj-lt"/>
              </a:rPr>
              <a:t>TEAS Directional Sheet</a:t>
            </a:r>
            <a:br>
              <a:rPr lang="en-US" dirty="0" smtClean="0">
                <a:latin typeface="+mj-lt"/>
              </a:rPr>
            </a:br>
            <a:endParaRPr lang="en-US" dirty="0" smtClean="0">
              <a:latin typeface="+mj-lt"/>
            </a:endParaRPr>
          </a:p>
        </p:txBody>
      </p:sp>
      <p:sp>
        <p:nvSpPr>
          <p:cNvPr id="2" name="Document"/>
          <p:cNvSpPr>
            <a:spLocks noEditPoints="1" noChangeArrowheads="1"/>
          </p:cNvSpPr>
          <p:nvPr/>
        </p:nvSpPr>
        <p:spPr bwMode="auto">
          <a:xfrm>
            <a:off x="5791200" y="2901791"/>
            <a:ext cx="2343150" cy="324183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6076950" y="3048000"/>
            <a:ext cx="2057400" cy="3170099"/>
          </a:xfrm>
          <a:prstGeom prst="rect">
            <a:avLst/>
          </a:prstGeom>
          <a:noFill/>
        </p:spPr>
        <p:txBody>
          <a:bodyPr wrap="square" rtlCol="0">
            <a:spAutoFit/>
          </a:bodyPr>
          <a:lstStyle/>
          <a:p>
            <a:pPr algn="ctr"/>
            <a:r>
              <a:rPr lang="en-US" b="1" dirty="0" smtClean="0"/>
              <a:t>TEAS</a:t>
            </a:r>
            <a:br>
              <a:rPr lang="en-US" b="1" dirty="0" smtClean="0"/>
            </a:br>
            <a:r>
              <a:rPr lang="en-US" b="1" u="sng" dirty="0" smtClean="0"/>
              <a:t>Directional Sheet</a:t>
            </a:r>
          </a:p>
          <a:p>
            <a:pPr marL="285750" indent="-285750">
              <a:buFont typeface="Arial" pitchFamily="34" charset="0"/>
              <a:buChar char="•"/>
            </a:pPr>
            <a:r>
              <a:rPr lang="en-US" sz="1400" dirty="0" smtClean="0"/>
              <a:t>Restroom usage</a:t>
            </a:r>
          </a:p>
          <a:p>
            <a:pPr marL="285750" indent="-285750">
              <a:buFont typeface="Arial" pitchFamily="34" charset="0"/>
              <a:buChar char="•"/>
            </a:pPr>
            <a:r>
              <a:rPr lang="en-US" sz="1600" b="1" dirty="0" smtClean="0">
                <a:solidFill>
                  <a:srgbClr val="FF0000"/>
                </a:solidFill>
              </a:rPr>
              <a:t>Allowable materials</a:t>
            </a:r>
          </a:p>
          <a:p>
            <a:pPr marL="285750" indent="-285750">
              <a:buFont typeface="Arial" pitchFamily="34" charset="0"/>
              <a:buChar char="•"/>
            </a:pPr>
            <a:r>
              <a:rPr lang="en-US" sz="1400" dirty="0"/>
              <a:t>Sign-in </a:t>
            </a:r>
            <a:r>
              <a:rPr lang="en-US" sz="1400" dirty="0" smtClean="0"/>
              <a:t>process</a:t>
            </a:r>
            <a:endParaRPr lang="en-US" sz="1400" dirty="0"/>
          </a:p>
          <a:p>
            <a:pPr marL="285750" indent="-285750">
              <a:buFont typeface="Arial" pitchFamily="34" charset="0"/>
              <a:buChar char="•"/>
            </a:pPr>
            <a:r>
              <a:rPr lang="en-US" sz="1400" dirty="0"/>
              <a:t>Testing </a:t>
            </a:r>
            <a:r>
              <a:rPr lang="en-US" sz="1400" dirty="0" smtClean="0"/>
              <a:t>instructions</a:t>
            </a:r>
            <a:endParaRPr lang="en-US" sz="1400" dirty="0"/>
          </a:p>
          <a:p>
            <a:pPr marL="285750" indent="-285750">
              <a:buFont typeface="Arial" pitchFamily="34" charset="0"/>
              <a:buChar char="•"/>
            </a:pPr>
            <a:r>
              <a:rPr lang="en-US" sz="1400" dirty="0"/>
              <a:t>Confidentiality </a:t>
            </a:r>
            <a:r>
              <a:rPr lang="en-US" sz="1400" dirty="0" smtClean="0"/>
              <a:t>statement</a:t>
            </a:r>
            <a:endParaRPr lang="en-US" sz="1400" dirty="0"/>
          </a:p>
          <a:p>
            <a:pPr marL="285750" indent="-285750">
              <a:buFont typeface="Arial" pitchFamily="34" charset="0"/>
              <a:buChar char="•"/>
            </a:pPr>
            <a:r>
              <a:rPr lang="en-US" sz="1400" dirty="0"/>
              <a:t>General </a:t>
            </a:r>
            <a:r>
              <a:rPr lang="en-US" sz="1400" dirty="0" smtClean="0"/>
              <a:t>information</a:t>
            </a:r>
            <a:endParaRPr lang="en-US" sz="1400" dirty="0"/>
          </a:p>
          <a:p>
            <a:pPr marL="285750" indent="-285750">
              <a:buFont typeface="Arial" pitchFamily="34" charset="0"/>
              <a:buChar char="•"/>
            </a:pPr>
            <a:r>
              <a:rPr lang="en-US" sz="1400" dirty="0"/>
              <a:t>Next steps</a:t>
            </a:r>
          </a:p>
          <a:p>
            <a:pPr marL="285750" indent="-285750">
              <a:buFont typeface="Arial" pitchFamily="34" charset="0"/>
              <a:buChar char="•"/>
            </a:pPr>
            <a:endParaRPr lang="en-US" sz="1400" dirty="0"/>
          </a:p>
          <a:p>
            <a:pPr marL="285750" indent="-285750">
              <a:buFont typeface="Arial" pitchFamily="34" charset="0"/>
              <a:buChar char="•"/>
            </a:pPr>
            <a:endParaRPr lang="en-US" dirty="0"/>
          </a:p>
        </p:txBody>
      </p:sp>
      <p:sp>
        <p:nvSpPr>
          <p:cNvPr id="8" name="TextBox 7"/>
          <p:cNvSpPr txBox="1"/>
          <p:nvPr/>
        </p:nvSpPr>
        <p:spPr>
          <a:xfrm>
            <a:off x="457200" y="6604084"/>
            <a:ext cx="7772400" cy="253916"/>
          </a:xfrm>
          <a:prstGeom prst="rect">
            <a:avLst/>
          </a:prstGeom>
          <a:noFill/>
        </p:spPr>
        <p:txBody>
          <a:bodyPr wrap="square" rtlCol="0">
            <a:spAutoFit/>
          </a:bodyPr>
          <a:lstStyle/>
          <a:p>
            <a:r>
              <a:rPr lang="en-US" sz="1050" dirty="0" smtClean="0"/>
              <a:t>Slide 5					PowerPoint edited by AIAS Director on June 13, 2016.</a:t>
            </a:r>
            <a:endParaRPr lang="en-US" sz="1050" dirty="0"/>
          </a:p>
        </p:txBody>
      </p:sp>
    </p:spTree>
    <p:extLst>
      <p:ext uri="{BB962C8B-B14F-4D97-AF65-F5344CB8AC3E}">
        <p14:creationId xmlns:p14="http://schemas.microsoft.com/office/powerpoint/2010/main" val="944826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772400" cy="3600986"/>
          </a:xfrm>
          <a:prstGeom prst="rect">
            <a:avLst/>
          </a:prstGeom>
          <a:noFill/>
        </p:spPr>
        <p:txBody>
          <a:bodyPr wrap="square" rtlCol="0">
            <a:spAutoFit/>
          </a:bodyPr>
          <a:lstStyle/>
          <a:p>
            <a:r>
              <a:rPr lang="en-US" sz="4800" b="1" dirty="0" smtClean="0">
                <a:latin typeface="+mj-lt"/>
              </a:rPr>
              <a:t>Allowable materials</a:t>
            </a:r>
          </a:p>
          <a:p>
            <a:endParaRPr lang="en-US" dirty="0">
              <a:latin typeface="+mj-lt"/>
            </a:endParaRPr>
          </a:p>
          <a:p>
            <a:pPr marL="285750" indent="-285750">
              <a:buFont typeface="Arial" pitchFamily="34" charset="0"/>
              <a:buChar char="•"/>
            </a:pPr>
            <a:r>
              <a:rPr lang="en-US" dirty="0" smtClean="0">
                <a:latin typeface="+mj-lt"/>
              </a:rPr>
              <a:t>If you are caught with any prohibited items, ATI will be contacted and your scores may be voided.  </a:t>
            </a:r>
            <a:br>
              <a:rPr lang="en-US" dirty="0" smtClean="0">
                <a:latin typeface="+mj-lt"/>
              </a:rPr>
            </a:br>
            <a:endParaRPr lang="en-US" dirty="0" smtClean="0">
              <a:latin typeface="+mj-lt"/>
            </a:endParaRPr>
          </a:p>
          <a:p>
            <a:pPr marL="285750" indent="-285750">
              <a:buFont typeface="Arial" pitchFamily="34" charset="0"/>
              <a:buChar char="•"/>
            </a:pPr>
            <a:r>
              <a:rPr lang="en-US" dirty="0" smtClean="0">
                <a:latin typeface="+mj-lt"/>
              </a:rPr>
              <a:t>Additionally, if you are caught with any prohibited items and you are a JJC student, the JJC Dean of Students will be notified. </a:t>
            </a:r>
            <a:br>
              <a:rPr lang="en-US" dirty="0" smtClean="0">
                <a:latin typeface="+mj-lt"/>
              </a:rPr>
            </a:br>
            <a:endParaRPr lang="en-US" dirty="0" smtClean="0">
              <a:latin typeface="+mj-lt"/>
            </a:endParaRPr>
          </a:p>
          <a:p>
            <a:pPr marL="285750" indent="-285750">
              <a:buFont typeface="Arial" pitchFamily="34" charset="0"/>
              <a:buChar char="•"/>
            </a:pPr>
            <a:r>
              <a:rPr lang="en-US" dirty="0" smtClean="0">
                <a:latin typeface="+mj-lt"/>
              </a:rPr>
              <a:t>Please raise your hand and notify your proctor if </a:t>
            </a:r>
            <a:br>
              <a:rPr lang="en-US" dirty="0" smtClean="0">
                <a:latin typeface="+mj-lt"/>
              </a:rPr>
            </a:br>
            <a:r>
              <a:rPr lang="en-US" dirty="0" smtClean="0">
                <a:latin typeface="+mj-lt"/>
              </a:rPr>
              <a:t>you have any prohibited items with you at this time </a:t>
            </a:r>
            <a:br>
              <a:rPr lang="en-US" dirty="0" smtClean="0">
                <a:latin typeface="+mj-lt"/>
              </a:rPr>
            </a:br>
            <a:r>
              <a:rPr lang="en-US" dirty="0" smtClean="0">
                <a:latin typeface="+mj-lt"/>
              </a:rPr>
              <a:t>so they may be placed in a locker prior to testing.</a:t>
            </a:r>
          </a:p>
        </p:txBody>
      </p:sp>
      <p:sp>
        <p:nvSpPr>
          <p:cNvPr id="2" name="Document"/>
          <p:cNvSpPr>
            <a:spLocks noEditPoints="1" noChangeArrowheads="1"/>
          </p:cNvSpPr>
          <p:nvPr/>
        </p:nvSpPr>
        <p:spPr bwMode="auto">
          <a:xfrm>
            <a:off x="5791200" y="2901791"/>
            <a:ext cx="2343150" cy="324183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6076950" y="3048000"/>
            <a:ext cx="2057400" cy="3170099"/>
          </a:xfrm>
          <a:prstGeom prst="rect">
            <a:avLst/>
          </a:prstGeom>
          <a:noFill/>
        </p:spPr>
        <p:txBody>
          <a:bodyPr wrap="square" rtlCol="0">
            <a:spAutoFit/>
          </a:bodyPr>
          <a:lstStyle/>
          <a:p>
            <a:pPr algn="ctr"/>
            <a:r>
              <a:rPr lang="en-US" b="1" dirty="0" smtClean="0"/>
              <a:t>TEAS</a:t>
            </a:r>
            <a:br>
              <a:rPr lang="en-US" b="1" dirty="0" smtClean="0"/>
            </a:br>
            <a:r>
              <a:rPr lang="en-US" b="1" u="sng" dirty="0" smtClean="0"/>
              <a:t>Directional Sheet</a:t>
            </a:r>
          </a:p>
          <a:p>
            <a:pPr marL="285750" indent="-285750">
              <a:buFont typeface="Arial" pitchFamily="34" charset="0"/>
              <a:buChar char="•"/>
            </a:pPr>
            <a:r>
              <a:rPr lang="en-US" sz="1400" dirty="0" smtClean="0"/>
              <a:t>Restroom usage</a:t>
            </a:r>
          </a:p>
          <a:p>
            <a:pPr marL="285750" indent="-285750">
              <a:buFont typeface="Arial" pitchFamily="34" charset="0"/>
              <a:buChar char="•"/>
            </a:pPr>
            <a:r>
              <a:rPr lang="en-US" sz="1600" b="1" dirty="0" smtClean="0">
                <a:solidFill>
                  <a:srgbClr val="FF0000"/>
                </a:solidFill>
              </a:rPr>
              <a:t>Allowable materials</a:t>
            </a:r>
          </a:p>
          <a:p>
            <a:pPr marL="285750" indent="-285750">
              <a:buFont typeface="Arial" pitchFamily="34" charset="0"/>
              <a:buChar char="•"/>
            </a:pPr>
            <a:r>
              <a:rPr lang="en-US" sz="1400" dirty="0"/>
              <a:t>Sign-in </a:t>
            </a:r>
            <a:r>
              <a:rPr lang="en-US" sz="1400" dirty="0" smtClean="0"/>
              <a:t>process</a:t>
            </a:r>
            <a:endParaRPr lang="en-US" sz="1400" dirty="0"/>
          </a:p>
          <a:p>
            <a:pPr marL="285750" indent="-285750">
              <a:buFont typeface="Arial" pitchFamily="34" charset="0"/>
              <a:buChar char="•"/>
            </a:pPr>
            <a:r>
              <a:rPr lang="en-US" sz="1400" dirty="0"/>
              <a:t>Testing </a:t>
            </a:r>
            <a:r>
              <a:rPr lang="en-US" sz="1400" dirty="0" smtClean="0"/>
              <a:t>instructions</a:t>
            </a:r>
            <a:endParaRPr lang="en-US" sz="1400" dirty="0"/>
          </a:p>
          <a:p>
            <a:pPr marL="285750" indent="-285750">
              <a:buFont typeface="Arial" pitchFamily="34" charset="0"/>
              <a:buChar char="•"/>
            </a:pPr>
            <a:r>
              <a:rPr lang="en-US" sz="1400" dirty="0"/>
              <a:t>Confidentiality </a:t>
            </a:r>
            <a:r>
              <a:rPr lang="en-US" sz="1400" dirty="0" smtClean="0"/>
              <a:t>statement</a:t>
            </a:r>
            <a:endParaRPr lang="en-US" sz="1400" dirty="0"/>
          </a:p>
          <a:p>
            <a:pPr marL="285750" indent="-285750">
              <a:buFont typeface="Arial" pitchFamily="34" charset="0"/>
              <a:buChar char="•"/>
            </a:pPr>
            <a:r>
              <a:rPr lang="en-US" sz="1400" dirty="0"/>
              <a:t>General </a:t>
            </a:r>
            <a:r>
              <a:rPr lang="en-US" sz="1400" dirty="0" smtClean="0"/>
              <a:t>information</a:t>
            </a:r>
            <a:endParaRPr lang="en-US" sz="1400" dirty="0"/>
          </a:p>
          <a:p>
            <a:pPr marL="285750" indent="-285750">
              <a:buFont typeface="Arial" pitchFamily="34" charset="0"/>
              <a:buChar char="•"/>
            </a:pPr>
            <a:r>
              <a:rPr lang="en-US" sz="1400" dirty="0"/>
              <a:t>Next steps</a:t>
            </a:r>
          </a:p>
          <a:p>
            <a:pPr marL="285750" indent="-285750">
              <a:buFont typeface="Arial" pitchFamily="34" charset="0"/>
              <a:buChar char="•"/>
            </a:pPr>
            <a:endParaRPr lang="en-US" sz="1400" dirty="0"/>
          </a:p>
          <a:p>
            <a:pPr marL="285750" indent="-285750">
              <a:buFont typeface="Arial" pitchFamily="34" charset="0"/>
              <a:buChar char="•"/>
            </a:pPr>
            <a:endParaRPr lang="en-US" dirty="0"/>
          </a:p>
        </p:txBody>
      </p:sp>
      <p:sp>
        <p:nvSpPr>
          <p:cNvPr id="8" name="TextBox 7"/>
          <p:cNvSpPr txBox="1"/>
          <p:nvPr/>
        </p:nvSpPr>
        <p:spPr>
          <a:xfrm>
            <a:off x="457200" y="6604084"/>
            <a:ext cx="7772400" cy="253916"/>
          </a:xfrm>
          <a:prstGeom prst="rect">
            <a:avLst/>
          </a:prstGeom>
          <a:noFill/>
        </p:spPr>
        <p:txBody>
          <a:bodyPr wrap="square" rtlCol="0">
            <a:spAutoFit/>
          </a:bodyPr>
          <a:lstStyle/>
          <a:p>
            <a:r>
              <a:rPr lang="en-US" sz="1050" dirty="0" smtClean="0"/>
              <a:t>Slide </a:t>
            </a:r>
            <a:r>
              <a:rPr lang="en-US" sz="1050" dirty="0"/>
              <a:t>6</a:t>
            </a:r>
            <a:r>
              <a:rPr lang="en-US" sz="1050" dirty="0" smtClean="0"/>
              <a:t> 					PowerPoint edited by AIAS Director on June 13, 2016.</a:t>
            </a:r>
            <a:endParaRPr lang="en-US" sz="1050" dirty="0"/>
          </a:p>
        </p:txBody>
      </p:sp>
    </p:spTree>
    <p:extLst>
      <p:ext uri="{BB962C8B-B14F-4D97-AF65-F5344CB8AC3E}">
        <p14:creationId xmlns:p14="http://schemas.microsoft.com/office/powerpoint/2010/main" val="3972959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772400" cy="3877985"/>
          </a:xfrm>
          <a:prstGeom prst="rect">
            <a:avLst/>
          </a:prstGeom>
          <a:noFill/>
        </p:spPr>
        <p:txBody>
          <a:bodyPr wrap="square" rtlCol="0">
            <a:spAutoFit/>
          </a:bodyPr>
          <a:lstStyle/>
          <a:p>
            <a:r>
              <a:rPr lang="en-US" sz="4800" b="1" dirty="0" smtClean="0">
                <a:latin typeface="+mj-lt"/>
              </a:rPr>
              <a:t>Sign-in process</a:t>
            </a:r>
          </a:p>
          <a:p>
            <a:endParaRPr lang="en-US" dirty="0">
              <a:latin typeface="+mj-lt"/>
            </a:endParaRPr>
          </a:p>
          <a:p>
            <a:pPr marL="285750" indent="-285750">
              <a:buFont typeface="Arial" pitchFamily="34" charset="0"/>
              <a:buChar char="•"/>
            </a:pPr>
            <a:r>
              <a:rPr lang="en-US" dirty="0" smtClean="0">
                <a:latin typeface="+mj-lt"/>
              </a:rPr>
              <a:t>At the end of this video, you will be directed to the ATI Testing Website where you will log on using your personal username and password.</a:t>
            </a:r>
            <a:br>
              <a:rPr lang="en-US" dirty="0" smtClean="0">
                <a:latin typeface="+mj-lt"/>
              </a:rPr>
            </a:br>
            <a:endParaRPr lang="en-US" dirty="0" smtClean="0">
              <a:latin typeface="+mj-lt"/>
            </a:endParaRPr>
          </a:p>
          <a:p>
            <a:pPr marL="285750" indent="-285750">
              <a:buFont typeface="Arial" pitchFamily="34" charset="0"/>
              <a:buChar char="•"/>
            </a:pPr>
            <a:r>
              <a:rPr lang="en-US" dirty="0" smtClean="0">
                <a:latin typeface="+mj-lt"/>
              </a:rPr>
              <a:t>If </a:t>
            </a:r>
            <a:r>
              <a:rPr lang="en-US" dirty="0" smtClean="0">
                <a:latin typeface="+mj-lt"/>
              </a:rPr>
              <a:t>you have an account but cannot remember your </a:t>
            </a:r>
            <a:br>
              <a:rPr lang="en-US" dirty="0" smtClean="0">
                <a:latin typeface="+mj-lt"/>
              </a:rPr>
            </a:br>
            <a:r>
              <a:rPr lang="en-US" dirty="0" smtClean="0">
                <a:latin typeface="+mj-lt"/>
              </a:rPr>
              <a:t>username and/or password, raise your hand and</a:t>
            </a:r>
            <a:br>
              <a:rPr lang="en-US" dirty="0" smtClean="0">
                <a:latin typeface="+mj-lt"/>
              </a:rPr>
            </a:br>
            <a:r>
              <a:rPr lang="en-US" dirty="0" smtClean="0">
                <a:latin typeface="+mj-lt"/>
              </a:rPr>
              <a:t>notify your proctor.</a:t>
            </a:r>
          </a:p>
          <a:p>
            <a:pPr marL="285750" indent="-285750">
              <a:buFont typeface="Arial" pitchFamily="34" charset="0"/>
              <a:buChar char="•"/>
            </a:pPr>
            <a:endParaRPr lang="en-US" dirty="0">
              <a:latin typeface="+mj-lt"/>
            </a:endParaRPr>
          </a:p>
          <a:p>
            <a:pPr marL="285750" indent="-285750">
              <a:buFont typeface="Arial" pitchFamily="34" charset="0"/>
              <a:buChar char="•"/>
            </a:pPr>
            <a:r>
              <a:rPr lang="en-US" dirty="0" smtClean="0">
                <a:latin typeface="+mj-lt"/>
              </a:rPr>
              <a:t>You will be prompted to enter the Assessment ID.  </a:t>
            </a:r>
            <a:br>
              <a:rPr lang="en-US" dirty="0" smtClean="0">
                <a:latin typeface="+mj-lt"/>
              </a:rPr>
            </a:br>
            <a:r>
              <a:rPr lang="en-US" dirty="0" smtClean="0">
                <a:latin typeface="+mj-lt"/>
              </a:rPr>
              <a:t>Today’s Assessment ID has been provided to you on </a:t>
            </a:r>
            <a:br>
              <a:rPr lang="en-US" dirty="0" smtClean="0">
                <a:latin typeface="+mj-lt"/>
              </a:rPr>
            </a:br>
            <a:r>
              <a:rPr lang="en-US" dirty="0" smtClean="0">
                <a:latin typeface="+mj-lt"/>
              </a:rPr>
              <a:t>your directional sheet.</a:t>
            </a:r>
          </a:p>
        </p:txBody>
      </p:sp>
      <p:sp>
        <p:nvSpPr>
          <p:cNvPr id="2" name="Document"/>
          <p:cNvSpPr>
            <a:spLocks noEditPoints="1" noChangeArrowheads="1"/>
          </p:cNvSpPr>
          <p:nvPr/>
        </p:nvSpPr>
        <p:spPr bwMode="auto">
          <a:xfrm>
            <a:off x="5791200" y="2901791"/>
            <a:ext cx="2343150" cy="324183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6076950" y="3048000"/>
            <a:ext cx="2057400" cy="2923877"/>
          </a:xfrm>
          <a:prstGeom prst="rect">
            <a:avLst/>
          </a:prstGeom>
          <a:noFill/>
        </p:spPr>
        <p:txBody>
          <a:bodyPr wrap="square" rtlCol="0">
            <a:spAutoFit/>
          </a:bodyPr>
          <a:lstStyle/>
          <a:p>
            <a:pPr algn="ctr"/>
            <a:r>
              <a:rPr lang="en-US" b="1" dirty="0" smtClean="0"/>
              <a:t>TEAS</a:t>
            </a:r>
            <a:br>
              <a:rPr lang="en-US" b="1" dirty="0" smtClean="0"/>
            </a:br>
            <a:r>
              <a:rPr lang="en-US" b="1" u="sng" dirty="0" smtClean="0"/>
              <a:t>Directional Sheet</a:t>
            </a:r>
          </a:p>
          <a:p>
            <a:pPr marL="285750" indent="-285750">
              <a:buFont typeface="Arial" pitchFamily="34" charset="0"/>
              <a:buChar char="•"/>
            </a:pPr>
            <a:r>
              <a:rPr lang="en-US" sz="1400" dirty="0" smtClean="0"/>
              <a:t>Restroom usage</a:t>
            </a:r>
          </a:p>
          <a:p>
            <a:pPr marL="285750" indent="-285750">
              <a:buFont typeface="Arial" pitchFamily="34" charset="0"/>
              <a:buChar char="•"/>
            </a:pPr>
            <a:r>
              <a:rPr lang="en-US" sz="1400" dirty="0" smtClean="0"/>
              <a:t>Allowable materials</a:t>
            </a:r>
          </a:p>
          <a:p>
            <a:pPr marL="285750" indent="-285750">
              <a:buFont typeface="Arial" pitchFamily="34" charset="0"/>
              <a:buChar char="•"/>
            </a:pPr>
            <a:r>
              <a:rPr lang="en-US" sz="1600" b="1" dirty="0">
                <a:solidFill>
                  <a:srgbClr val="FF0000"/>
                </a:solidFill>
              </a:rPr>
              <a:t>Sign-in </a:t>
            </a:r>
            <a:r>
              <a:rPr lang="en-US" sz="1600" b="1" dirty="0" smtClean="0">
                <a:solidFill>
                  <a:srgbClr val="FF0000"/>
                </a:solidFill>
              </a:rPr>
              <a:t>process</a:t>
            </a:r>
            <a:endParaRPr lang="en-US" sz="1600" b="1" dirty="0">
              <a:solidFill>
                <a:srgbClr val="FF0000"/>
              </a:solidFill>
            </a:endParaRPr>
          </a:p>
          <a:p>
            <a:pPr marL="285750" indent="-285750">
              <a:buFont typeface="Arial" pitchFamily="34" charset="0"/>
              <a:buChar char="•"/>
            </a:pPr>
            <a:r>
              <a:rPr lang="en-US" sz="1400" dirty="0"/>
              <a:t>Testing </a:t>
            </a:r>
            <a:r>
              <a:rPr lang="en-US" sz="1400" dirty="0" smtClean="0"/>
              <a:t>instructions</a:t>
            </a:r>
            <a:endParaRPr lang="en-US" sz="1400" dirty="0"/>
          </a:p>
          <a:p>
            <a:pPr marL="285750" indent="-285750">
              <a:buFont typeface="Arial" pitchFamily="34" charset="0"/>
              <a:buChar char="•"/>
            </a:pPr>
            <a:r>
              <a:rPr lang="en-US" sz="1400" dirty="0"/>
              <a:t>Confidentiality </a:t>
            </a:r>
            <a:r>
              <a:rPr lang="en-US" sz="1400" dirty="0" smtClean="0"/>
              <a:t>statement</a:t>
            </a:r>
            <a:endParaRPr lang="en-US" sz="1400" dirty="0"/>
          </a:p>
          <a:p>
            <a:pPr marL="285750" indent="-285750">
              <a:buFont typeface="Arial" pitchFamily="34" charset="0"/>
              <a:buChar char="•"/>
            </a:pPr>
            <a:r>
              <a:rPr lang="en-US" sz="1400" dirty="0"/>
              <a:t>General </a:t>
            </a:r>
            <a:r>
              <a:rPr lang="en-US" sz="1400" dirty="0" smtClean="0"/>
              <a:t>information</a:t>
            </a:r>
            <a:endParaRPr lang="en-US" sz="1400" dirty="0"/>
          </a:p>
          <a:p>
            <a:pPr marL="285750" indent="-285750">
              <a:buFont typeface="Arial" pitchFamily="34" charset="0"/>
              <a:buChar char="•"/>
            </a:pPr>
            <a:r>
              <a:rPr lang="en-US" sz="1400" dirty="0"/>
              <a:t>Next steps</a:t>
            </a:r>
          </a:p>
          <a:p>
            <a:pPr marL="285750" indent="-285750">
              <a:buFont typeface="Arial" pitchFamily="34" charset="0"/>
              <a:buChar char="•"/>
            </a:pPr>
            <a:endParaRPr lang="en-US" sz="1400" dirty="0"/>
          </a:p>
          <a:p>
            <a:pPr marL="285750" indent="-285750">
              <a:buFont typeface="Arial" pitchFamily="34" charset="0"/>
              <a:buChar char="•"/>
            </a:pPr>
            <a:endParaRPr lang="en-US" dirty="0"/>
          </a:p>
        </p:txBody>
      </p:sp>
      <p:sp>
        <p:nvSpPr>
          <p:cNvPr id="8" name="TextBox 7"/>
          <p:cNvSpPr txBox="1"/>
          <p:nvPr/>
        </p:nvSpPr>
        <p:spPr>
          <a:xfrm>
            <a:off x="457200" y="6604084"/>
            <a:ext cx="7772400" cy="253916"/>
          </a:xfrm>
          <a:prstGeom prst="rect">
            <a:avLst/>
          </a:prstGeom>
          <a:noFill/>
        </p:spPr>
        <p:txBody>
          <a:bodyPr wrap="square" rtlCol="0">
            <a:spAutoFit/>
          </a:bodyPr>
          <a:lstStyle/>
          <a:p>
            <a:r>
              <a:rPr lang="en-US" sz="1050" dirty="0" smtClean="0"/>
              <a:t>Slide </a:t>
            </a:r>
            <a:r>
              <a:rPr lang="en-US" sz="1050" dirty="0"/>
              <a:t>7</a:t>
            </a:r>
            <a:r>
              <a:rPr lang="en-US" sz="1050" dirty="0" smtClean="0"/>
              <a:t>					PowerPoint edited by AIAS Director on June 13, 2016.</a:t>
            </a:r>
            <a:endParaRPr lang="en-US" sz="1050" dirty="0"/>
          </a:p>
        </p:txBody>
      </p:sp>
    </p:spTree>
    <p:extLst>
      <p:ext uri="{BB962C8B-B14F-4D97-AF65-F5344CB8AC3E}">
        <p14:creationId xmlns:p14="http://schemas.microsoft.com/office/powerpoint/2010/main" val="3741464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772400" cy="5816977"/>
          </a:xfrm>
          <a:prstGeom prst="rect">
            <a:avLst/>
          </a:prstGeom>
          <a:noFill/>
        </p:spPr>
        <p:txBody>
          <a:bodyPr wrap="square" rtlCol="0">
            <a:spAutoFit/>
          </a:bodyPr>
          <a:lstStyle/>
          <a:p>
            <a:r>
              <a:rPr lang="en-US" sz="4800" b="1" dirty="0" smtClean="0">
                <a:latin typeface="+mj-lt"/>
              </a:rPr>
              <a:t>Testing instructions</a:t>
            </a:r>
          </a:p>
          <a:p>
            <a:endParaRPr lang="en-US" dirty="0">
              <a:latin typeface="+mj-lt"/>
            </a:endParaRPr>
          </a:p>
          <a:p>
            <a:pPr marL="285750" indent="-285750">
              <a:buFont typeface="Arial" pitchFamily="34" charset="0"/>
              <a:buChar char="•"/>
            </a:pPr>
            <a:r>
              <a:rPr lang="en-US" dirty="0" smtClean="0">
                <a:latin typeface="+mj-lt"/>
              </a:rPr>
              <a:t>Once you have entered your information, you will see the following instructions:</a:t>
            </a:r>
            <a:br>
              <a:rPr lang="en-US" dirty="0" smtClean="0">
                <a:latin typeface="+mj-lt"/>
              </a:rPr>
            </a:br>
            <a:endParaRPr lang="en-US" dirty="0" smtClean="0">
              <a:latin typeface="+mj-lt"/>
            </a:endParaRPr>
          </a:p>
          <a:p>
            <a:pPr marL="800100" lvl="1" indent="-342900">
              <a:buFont typeface="+mj-lt"/>
              <a:buAutoNum type="arabicPeriod"/>
            </a:pPr>
            <a:r>
              <a:rPr lang="en-US" dirty="0" smtClean="0">
                <a:latin typeface="+mj-lt"/>
              </a:rPr>
              <a:t>Read the question and the options entirely before you answer.  Unanswered questions are scored as incorrect.</a:t>
            </a:r>
            <a:br>
              <a:rPr lang="en-US" dirty="0" smtClean="0">
                <a:latin typeface="+mj-lt"/>
              </a:rPr>
            </a:br>
            <a:endParaRPr lang="en-US" dirty="0" smtClean="0">
              <a:latin typeface="+mj-lt"/>
            </a:endParaRPr>
          </a:p>
          <a:p>
            <a:pPr marL="800100" lvl="1" indent="-342900">
              <a:buFont typeface="+mj-lt"/>
              <a:buAutoNum type="arabicPeriod"/>
            </a:pPr>
            <a:r>
              <a:rPr lang="en-US" dirty="0" smtClean="0">
                <a:latin typeface="+mj-lt"/>
              </a:rPr>
              <a:t>You will not be allowed to communicate with </a:t>
            </a:r>
            <a:br>
              <a:rPr lang="en-US" dirty="0" smtClean="0">
                <a:latin typeface="+mj-lt"/>
              </a:rPr>
            </a:br>
            <a:r>
              <a:rPr lang="en-US" dirty="0" smtClean="0">
                <a:latin typeface="+mj-lt"/>
              </a:rPr>
              <a:t>your peers, other students, or students from </a:t>
            </a:r>
            <a:br>
              <a:rPr lang="en-US" dirty="0" smtClean="0">
                <a:latin typeface="+mj-lt"/>
              </a:rPr>
            </a:br>
            <a:r>
              <a:rPr lang="en-US" dirty="0" smtClean="0">
                <a:latin typeface="+mj-lt"/>
              </a:rPr>
              <a:t>other programs in the testing center during </a:t>
            </a:r>
            <a:br>
              <a:rPr lang="en-US" dirty="0" smtClean="0">
                <a:latin typeface="+mj-lt"/>
              </a:rPr>
            </a:br>
            <a:r>
              <a:rPr lang="en-US" dirty="0" smtClean="0">
                <a:latin typeface="+mj-lt"/>
              </a:rPr>
              <a:t>the test.</a:t>
            </a:r>
            <a:br>
              <a:rPr lang="en-US" dirty="0" smtClean="0">
                <a:latin typeface="+mj-lt"/>
              </a:rPr>
            </a:br>
            <a:endParaRPr lang="en-US" dirty="0" smtClean="0">
              <a:latin typeface="+mj-lt"/>
            </a:endParaRPr>
          </a:p>
          <a:p>
            <a:pPr marL="800100" lvl="1" indent="-342900">
              <a:buFont typeface="+mj-lt"/>
              <a:buAutoNum type="arabicPeriod"/>
            </a:pPr>
            <a:r>
              <a:rPr lang="en-US" dirty="0" smtClean="0">
                <a:latin typeface="+mj-lt"/>
              </a:rPr>
              <a:t>You are not allowed to smoke, eat, or drink </a:t>
            </a:r>
            <a:br>
              <a:rPr lang="en-US" dirty="0" smtClean="0">
                <a:latin typeface="+mj-lt"/>
              </a:rPr>
            </a:br>
            <a:r>
              <a:rPr lang="en-US" dirty="0" smtClean="0">
                <a:latin typeface="+mj-lt"/>
              </a:rPr>
              <a:t>while in the testing room.</a:t>
            </a:r>
            <a:br>
              <a:rPr lang="en-US" dirty="0" smtClean="0">
                <a:latin typeface="+mj-lt"/>
              </a:rPr>
            </a:br>
            <a:endParaRPr lang="en-US" dirty="0" smtClean="0">
              <a:latin typeface="+mj-lt"/>
            </a:endParaRPr>
          </a:p>
          <a:p>
            <a:pPr marL="800100" lvl="1" indent="-342900">
              <a:buFont typeface="+mj-lt"/>
              <a:buAutoNum type="arabicPeriod"/>
            </a:pPr>
            <a:r>
              <a:rPr lang="en-US" dirty="0" smtClean="0">
                <a:latin typeface="+mj-lt"/>
              </a:rPr>
              <a:t>For security reasons, you will not be allowed </a:t>
            </a:r>
            <a:br>
              <a:rPr lang="en-US" dirty="0" smtClean="0">
                <a:latin typeface="+mj-lt"/>
              </a:rPr>
            </a:br>
            <a:r>
              <a:rPr lang="en-US" dirty="0" smtClean="0">
                <a:latin typeface="+mj-lt"/>
              </a:rPr>
              <a:t>to leave the testing room or place phone calls </a:t>
            </a:r>
            <a:br>
              <a:rPr lang="en-US" dirty="0" smtClean="0">
                <a:latin typeface="+mj-lt"/>
              </a:rPr>
            </a:br>
            <a:r>
              <a:rPr lang="en-US" dirty="0" smtClean="0">
                <a:latin typeface="+mj-lt"/>
              </a:rPr>
              <a:t>during the test.</a:t>
            </a:r>
          </a:p>
        </p:txBody>
      </p:sp>
      <p:sp>
        <p:nvSpPr>
          <p:cNvPr id="2" name="Document"/>
          <p:cNvSpPr>
            <a:spLocks noEditPoints="1" noChangeArrowheads="1"/>
          </p:cNvSpPr>
          <p:nvPr/>
        </p:nvSpPr>
        <p:spPr bwMode="auto">
          <a:xfrm>
            <a:off x="5791200" y="2901791"/>
            <a:ext cx="2343150" cy="324183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6076950" y="3048000"/>
            <a:ext cx="2057400" cy="3170099"/>
          </a:xfrm>
          <a:prstGeom prst="rect">
            <a:avLst/>
          </a:prstGeom>
          <a:noFill/>
        </p:spPr>
        <p:txBody>
          <a:bodyPr wrap="square" rtlCol="0">
            <a:spAutoFit/>
          </a:bodyPr>
          <a:lstStyle/>
          <a:p>
            <a:pPr algn="ctr"/>
            <a:r>
              <a:rPr lang="en-US" b="1" dirty="0" smtClean="0"/>
              <a:t>TEAS</a:t>
            </a:r>
            <a:br>
              <a:rPr lang="en-US" b="1" dirty="0" smtClean="0"/>
            </a:br>
            <a:r>
              <a:rPr lang="en-US" b="1" u="sng" dirty="0" smtClean="0"/>
              <a:t>Directional Sheet</a:t>
            </a:r>
          </a:p>
          <a:p>
            <a:pPr marL="285750" indent="-285750">
              <a:buFont typeface="Arial" pitchFamily="34" charset="0"/>
              <a:buChar char="•"/>
            </a:pPr>
            <a:r>
              <a:rPr lang="en-US" sz="1400" dirty="0" smtClean="0"/>
              <a:t>Restroom usage</a:t>
            </a:r>
          </a:p>
          <a:p>
            <a:pPr marL="285750" indent="-285750">
              <a:buFont typeface="Arial" pitchFamily="34" charset="0"/>
              <a:buChar char="•"/>
            </a:pPr>
            <a:r>
              <a:rPr lang="en-US" sz="1400" dirty="0" smtClean="0"/>
              <a:t>Allowable materials</a:t>
            </a:r>
          </a:p>
          <a:p>
            <a:pPr marL="285750" indent="-285750">
              <a:buFont typeface="Arial" pitchFamily="34" charset="0"/>
              <a:buChar char="•"/>
            </a:pPr>
            <a:r>
              <a:rPr lang="en-US" sz="1400" dirty="0"/>
              <a:t>Sign-in </a:t>
            </a:r>
            <a:r>
              <a:rPr lang="en-US" sz="1400" dirty="0" smtClean="0"/>
              <a:t>process</a:t>
            </a:r>
            <a:endParaRPr lang="en-US" sz="1400" dirty="0"/>
          </a:p>
          <a:p>
            <a:pPr marL="285750" indent="-285750">
              <a:buFont typeface="Arial" pitchFamily="34" charset="0"/>
              <a:buChar char="•"/>
            </a:pPr>
            <a:r>
              <a:rPr lang="en-US" sz="1600" b="1" dirty="0">
                <a:solidFill>
                  <a:srgbClr val="FF0000"/>
                </a:solidFill>
              </a:rPr>
              <a:t>Testing </a:t>
            </a:r>
            <a:r>
              <a:rPr lang="en-US" sz="1600" b="1" dirty="0" smtClean="0">
                <a:solidFill>
                  <a:srgbClr val="FF0000"/>
                </a:solidFill>
              </a:rPr>
              <a:t>instructions</a:t>
            </a:r>
            <a:endParaRPr lang="en-US" sz="1600" b="1" dirty="0">
              <a:solidFill>
                <a:srgbClr val="FF0000"/>
              </a:solidFill>
            </a:endParaRPr>
          </a:p>
          <a:p>
            <a:pPr marL="285750" indent="-285750">
              <a:buFont typeface="Arial" pitchFamily="34" charset="0"/>
              <a:buChar char="•"/>
            </a:pPr>
            <a:r>
              <a:rPr lang="en-US" sz="1400" dirty="0"/>
              <a:t>Confidentiality </a:t>
            </a:r>
            <a:r>
              <a:rPr lang="en-US" sz="1400" dirty="0" smtClean="0"/>
              <a:t>statement</a:t>
            </a:r>
            <a:endParaRPr lang="en-US" sz="1400" dirty="0"/>
          </a:p>
          <a:p>
            <a:pPr marL="285750" indent="-285750">
              <a:buFont typeface="Arial" pitchFamily="34" charset="0"/>
              <a:buChar char="•"/>
            </a:pPr>
            <a:r>
              <a:rPr lang="en-US" sz="1400" dirty="0"/>
              <a:t>General </a:t>
            </a:r>
            <a:r>
              <a:rPr lang="en-US" sz="1400" dirty="0" smtClean="0"/>
              <a:t>information</a:t>
            </a:r>
            <a:endParaRPr lang="en-US" sz="1400" dirty="0"/>
          </a:p>
          <a:p>
            <a:pPr marL="285750" indent="-285750">
              <a:buFont typeface="Arial" pitchFamily="34" charset="0"/>
              <a:buChar char="•"/>
            </a:pPr>
            <a:r>
              <a:rPr lang="en-US" sz="1400" dirty="0"/>
              <a:t>Next steps</a:t>
            </a:r>
          </a:p>
          <a:p>
            <a:pPr marL="285750" indent="-285750">
              <a:buFont typeface="Arial" pitchFamily="34" charset="0"/>
              <a:buChar char="•"/>
            </a:pPr>
            <a:endParaRPr lang="en-US" sz="1400" dirty="0"/>
          </a:p>
          <a:p>
            <a:pPr marL="285750" indent="-285750">
              <a:buFont typeface="Arial" pitchFamily="34" charset="0"/>
              <a:buChar char="•"/>
            </a:pPr>
            <a:endParaRPr lang="en-US" dirty="0"/>
          </a:p>
        </p:txBody>
      </p:sp>
      <p:sp>
        <p:nvSpPr>
          <p:cNvPr id="6" name="TextBox 5"/>
          <p:cNvSpPr txBox="1"/>
          <p:nvPr/>
        </p:nvSpPr>
        <p:spPr>
          <a:xfrm>
            <a:off x="457200" y="6604084"/>
            <a:ext cx="7772400" cy="253916"/>
          </a:xfrm>
          <a:prstGeom prst="rect">
            <a:avLst/>
          </a:prstGeom>
          <a:noFill/>
        </p:spPr>
        <p:txBody>
          <a:bodyPr wrap="square" rtlCol="0">
            <a:spAutoFit/>
          </a:bodyPr>
          <a:lstStyle/>
          <a:p>
            <a:r>
              <a:rPr lang="en-US" sz="1050" dirty="0" smtClean="0"/>
              <a:t>Slide </a:t>
            </a:r>
            <a:r>
              <a:rPr lang="en-US" sz="1050" dirty="0"/>
              <a:t>8</a:t>
            </a:r>
            <a:r>
              <a:rPr lang="en-US" sz="1050" dirty="0" smtClean="0"/>
              <a:t> 					PowerPoint edited by AIAS Director on June 13, 2016.</a:t>
            </a:r>
            <a:endParaRPr lang="en-US" sz="1050" dirty="0"/>
          </a:p>
        </p:txBody>
      </p:sp>
    </p:spTree>
    <p:extLst>
      <p:ext uri="{BB962C8B-B14F-4D97-AF65-F5344CB8AC3E}">
        <p14:creationId xmlns:p14="http://schemas.microsoft.com/office/powerpoint/2010/main" val="29185657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772400" cy="5539978"/>
          </a:xfrm>
          <a:prstGeom prst="rect">
            <a:avLst/>
          </a:prstGeom>
          <a:noFill/>
        </p:spPr>
        <p:txBody>
          <a:bodyPr wrap="square" rtlCol="0">
            <a:spAutoFit/>
          </a:bodyPr>
          <a:lstStyle/>
          <a:p>
            <a:r>
              <a:rPr lang="en-US" sz="4800" b="1" dirty="0" smtClean="0">
                <a:latin typeface="+mj-lt"/>
              </a:rPr>
              <a:t>Testing instructions</a:t>
            </a:r>
          </a:p>
          <a:p>
            <a:endParaRPr lang="en-US" dirty="0">
              <a:latin typeface="+mj-lt"/>
            </a:endParaRPr>
          </a:p>
          <a:p>
            <a:pPr marL="800100" lvl="1" indent="-342900">
              <a:buFont typeface="+mj-lt"/>
              <a:buAutoNum type="arabicPeriod" startAt="5"/>
            </a:pPr>
            <a:r>
              <a:rPr lang="en-US" dirty="0" smtClean="0">
                <a:latin typeface="+mj-lt"/>
              </a:rPr>
              <a:t>Beepers, cell phones, calculators, and other personal electronic devices are prohibited during the test.  You may use the calculator built into the test.</a:t>
            </a:r>
            <a:br>
              <a:rPr lang="en-US" dirty="0" smtClean="0">
                <a:latin typeface="+mj-lt"/>
              </a:rPr>
            </a:br>
            <a:endParaRPr lang="en-US" dirty="0" smtClean="0">
              <a:latin typeface="+mj-lt"/>
            </a:endParaRPr>
          </a:p>
          <a:p>
            <a:pPr marL="800100" lvl="1" indent="-342900">
              <a:buFont typeface="+mj-lt"/>
              <a:buAutoNum type="arabicPeriod" startAt="5"/>
            </a:pPr>
            <a:r>
              <a:rPr lang="en-US" dirty="0" smtClean="0">
                <a:latin typeface="+mj-lt"/>
              </a:rPr>
              <a:t>If you have a question or a problem, raise your</a:t>
            </a:r>
            <a:br>
              <a:rPr lang="en-US" dirty="0" smtClean="0">
                <a:latin typeface="+mj-lt"/>
              </a:rPr>
            </a:br>
            <a:r>
              <a:rPr lang="en-US" dirty="0" smtClean="0">
                <a:latin typeface="+mj-lt"/>
              </a:rPr>
              <a:t>hand to alert the proctor.</a:t>
            </a:r>
            <a:br>
              <a:rPr lang="en-US" dirty="0" smtClean="0">
                <a:latin typeface="+mj-lt"/>
              </a:rPr>
            </a:br>
            <a:endParaRPr lang="en-US" dirty="0" smtClean="0">
              <a:latin typeface="+mj-lt"/>
            </a:endParaRPr>
          </a:p>
          <a:p>
            <a:pPr marL="800100" lvl="1" indent="-342900">
              <a:buFont typeface="+mj-lt"/>
              <a:buAutoNum type="arabicPeriod" startAt="5"/>
            </a:pPr>
            <a:r>
              <a:rPr lang="en-US" dirty="0" smtClean="0">
                <a:latin typeface="+mj-lt"/>
              </a:rPr>
              <a:t>Each test is different, so your screen will be </a:t>
            </a:r>
            <a:br>
              <a:rPr lang="en-US" dirty="0" smtClean="0">
                <a:latin typeface="+mj-lt"/>
              </a:rPr>
            </a:br>
            <a:r>
              <a:rPr lang="en-US" dirty="0" smtClean="0">
                <a:latin typeface="+mj-lt"/>
              </a:rPr>
              <a:t>different than the person’s next to you.</a:t>
            </a:r>
            <a:br>
              <a:rPr lang="en-US" dirty="0" smtClean="0">
                <a:latin typeface="+mj-lt"/>
              </a:rPr>
            </a:br>
            <a:endParaRPr lang="en-US" dirty="0" smtClean="0">
              <a:latin typeface="+mj-lt"/>
            </a:endParaRPr>
          </a:p>
          <a:p>
            <a:pPr marL="800100" lvl="1" indent="-342900">
              <a:buFont typeface="+mj-lt"/>
              <a:buAutoNum type="arabicPeriod" startAt="5"/>
            </a:pPr>
            <a:r>
              <a:rPr lang="en-US" dirty="0" smtClean="0">
                <a:latin typeface="+mj-lt"/>
              </a:rPr>
              <a:t>The proctors will not answer any questions </a:t>
            </a:r>
            <a:br>
              <a:rPr lang="en-US" dirty="0" smtClean="0">
                <a:latin typeface="+mj-lt"/>
              </a:rPr>
            </a:br>
            <a:r>
              <a:rPr lang="en-US" dirty="0" smtClean="0">
                <a:latin typeface="+mj-lt"/>
              </a:rPr>
              <a:t>concerning the content of the exams or the </a:t>
            </a:r>
            <a:br>
              <a:rPr lang="en-US" dirty="0" smtClean="0">
                <a:latin typeface="+mj-lt"/>
              </a:rPr>
            </a:br>
            <a:r>
              <a:rPr lang="en-US" dirty="0" smtClean="0">
                <a:latin typeface="+mj-lt"/>
              </a:rPr>
              <a:t>meaning of any questions.  The proctor WILL </a:t>
            </a:r>
            <a:br>
              <a:rPr lang="en-US" dirty="0" smtClean="0">
                <a:latin typeface="+mj-lt"/>
              </a:rPr>
            </a:br>
            <a:r>
              <a:rPr lang="en-US" dirty="0" smtClean="0">
                <a:latin typeface="+mj-lt"/>
              </a:rPr>
              <a:t>assist you with any technical questions about </a:t>
            </a:r>
            <a:br>
              <a:rPr lang="en-US" dirty="0" smtClean="0">
                <a:latin typeface="+mj-lt"/>
              </a:rPr>
            </a:br>
            <a:r>
              <a:rPr lang="en-US" dirty="0" smtClean="0">
                <a:latin typeface="+mj-lt"/>
              </a:rPr>
              <a:t>the computer or entering in the information.</a:t>
            </a:r>
            <a:br>
              <a:rPr lang="en-US" dirty="0" smtClean="0">
                <a:latin typeface="+mj-lt"/>
              </a:rPr>
            </a:br>
            <a:endParaRPr lang="en-US" dirty="0" smtClean="0">
              <a:latin typeface="+mj-lt"/>
            </a:endParaRPr>
          </a:p>
        </p:txBody>
      </p:sp>
      <p:sp>
        <p:nvSpPr>
          <p:cNvPr id="2" name="Document"/>
          <p:cNvSpPr>
            <a:spLocks noEditPoints="1" noChangeArrowheads="1"/>
          </p:cNvSpPr>
          <p:nvPr/>
        </p:nvSpPr>
        <p:spPr bwMode="auto">
          <a:xfrm>
            <a:off x="5791200" y="2901791"/>
            <a:ext cx="2343150" cy="324183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6076950" y="3048000"/>
            <a:ext cx="2057400" cy="3170099"/>
          </a:xfrm>
          <a:prstGeom prst="rect">
            <a:avLst/>
          </a:prstGeom>
          <a:noFill/>
        </p:spPr>
        <p:txBody>
          <a:bodyPr wrap="square" rtlCol="0">
            <a:spAutoFit/>
          </a:bodyPr>
          <a:lstStyle/>
          <a:p>
            <a:pPr algn="ctr"/>
            <a:r>
              <a:rPr lang="en-US" b="1" dirty="0" smtClean="0"/>
              <a:t>TEAS</a:t>
            </a:r>
            <a:br>
              <a:rPr lang="en-US" b="1" dirty="0" smtClean="0"/>
            </a:br>
            <a:r>
              <a:rPr lang="en-US" b="1" u="sng" dirty="0" smtClean="0"/>
              <a:t>Directional Sheet</a:t>
            </a:r>
          </a:p>
          <a:p>
            <a:pPr marL="285750" indent="-285750">
              <a:buFont typeface="Arial" pitchFamily="34" charset="0"/>
              <a:buChar char="•"/>
            </a:pPr>
            <a:r>
              <a:rPr lang="en-US" sz="1400" dirty="0" smtClean="0"/>
              <a:t>Restroom usage</a:t>
            </a:r>
          </a:p>
          <a:p>
            <a:pPr marL="285750" indent="-285750">
              <a:buFont typeface="Arial" pitchFamily="34" charset="0"/>
              <a:buChar char="•"/>
            </a:pPr>
            <a:r>
              <a:rPr lang="en-US" sz="1400" dirty="0" smtClean="0"/>
              <a:t>Allowable materials</a:t>
            </a:r>
          </a:p>
          <a:p>
            <a:pPr marL="285750" indent="-285750">
              <a:buFont typeface="Arial" pitchFamily="34" charset="0"/>
              <a:buChar char="•"/>
            </a:pPr>
            <a:r>
              <a:rPr lang="en-US" sz="1400" dirty="0"/>
              <a:t>Sign-in </a:t>
            </a:r>
            <a:r>
              <a:rPr lang="en-US" sz="1400" dirty="0" smtClean="0"/>
              <a:t>process</a:t>
            </a:r>
            <a:endParaRPr lang="en-US" sz="1400" dirty="0"/>
          </a:p>
          <a:p>
            <a:pPr marL="285750" indent="-285750">
              <a:buFont typeface="Arial" pitchFamily="34" charset="0"/>
              <a:buChar char="•"/>
            </a:pPr>
            <a:r>
              <a:rPr lang="en-US" sz="1600" b="1" dirty="0">
                <a:solidFill>
                  <a:srgbClr val="FF0000"/>
                </a:solidFill>
              </a:rPr>
              <a:t>Testing </a:t>
            </a:r>
            <a:r>
              <a:rPr lang="en-US" sz="1600" b="1" dirty="0" smtClean="0">
                <a:solidFill>
                  <a:srgbClr val="FF0000"/>
                </a:solidFill>
              </a:rPr>
              <a:t>instructions</a:t>
            </a:r>
            <a:endParaRPr lang="en-US" sz="1600" b="1" dirty="0">
              <a:solidFill>
                <a:srgbClr val="FF0000"/>
              </a:solidFill>
            </a:endParaRPr>
          </a:p>
          <a:p>
            <a:pPr marL="285750" indent="-285750">
              <a:buFont typeface="Arial" pitchFamily="34" charset="0"/>
              <a:buChar char="•"/>
            </a:pPr>
            <a:r>
              <a:rPr lang="en-US" sz="1400" dirty="0"/>
              <a:t>Confidentiality </a:t>
            </a:r>
            <a:r>
              <a:rPr lang="en-US" sz="1400" dirty="0" smtClean="0"/>
              <a:t>statement</a:t>
            </a:r>
            <a:endParaRPr lang="en-US" sz="1400" dirty="0"/>
          </a:p>
          <a:p>
            <a:pPr marL="285750" indent="-285750">
              <a:buFont typeface="Arial" pitchFamily="34" charset="0"/>
              <a:buChar char="•"/>
            </a:pPr>
            <a:r>
              <a:rPr lang="en-US" sz="1400" dirty="0"/>
              <a:t>General </a:t>
            </a:r>
            <a:r>
              <a:rPr lang="en-US" sz="1400" dirty="0" smtClean="0"/>
              <a:t>information</a:t>
            </a:r>
            <a:endParaRPr lang="en-US" sz="1400" dirty="0"/>
          </a:p>
          <a:p>
            <a:pPr marL="285750" indent="-285750">
              <a:buFont typeface="Arial" pitchFamily="34" charset="0"/>
              <a:buChar char="•"/>
            </a:pPr>
            <a:r>
              <a:rPr lang="en-US" sz="1400" dirty="0"/>
              <a:t>Next steps</a:t>
            </a:r>
          </a:p>
          <a:p>
            <a:pPr marL="285750" indent="-285750">
              <a:buFont typeface="Arial" pitchFamily="34" charset="0"/>
              <a:buChar char="•"/>
            </a:pPr>
            <a:endParaRPr lang="en-US" sz="1400" dirty="0"/>
          </a:p>
          <a:p>
            <a:pPr marL="285750" indent="-285750">
              <a:buFont typeface="Arial" pitchFamily="34" charset="0"/>
              <a:buChar char="•"/>
            </a:pPr>
            <a:endParaRPr lang="en-US" dirty="0"/>
          </a:p>
        </p:txBody>
      </p:sp>
      <p:sp>
        <p:nvSpPr>
          <p:cNvPr id="6" name="TextBox 5"/>
          <p:cNvSpPr txBox="1"/>
          <p:nvPr/>
        </p:nvSpPr>
        <p:spPr>
          <a:xfrm>
            <a:off x="457200" y="6604084"/>
            <a:ext cx="7772400" cy="253916"/>
          </a:xfrm>
          <a:prstGeom prst="rect">
            <a:avLst/>
          </a:prstGeom>
          <a:noFill/>
        </p:spPr>
        <p:txBody>
          <a:bodyPr wrap="square" rtlCol="0">
            <a:spAutoFit/>
          </a:bodyPr>
          <a:lstStyle/>
          <a:p>
            <a:r>
              <a:rPr lang="en-US" sz="1050" dirty="0" smtClean="0"/>
              <a:t>Slide </a:t>
            </a:r>
            <a:r>
              <a:rPr lang="en-US" sz="1050" dirty="0"/>
              <a:t>9</a:t>
            </a:r>
            <a:r>
              <a:rPr lang="en-US" sz="1050" dirty="0" smtClean="0"/>
              <a:t> 					PowerPoint edited by AIAS Director on June 13, 2016.</a:t>
            </a:r>
            <a:endParaRPr lang="en-US" sz="1050" dirty="0"/>
          </a:p>
        </p:txBody>
      </p:sp>
    </p:spTree>
    <p:extLst>
      <p:ext uri="{BB962C8B-B14F-4D97-AF65-F5344CB8AC3E}">
        <p14:creationId xmlns:p14="http://schemas.microsoft.com/office/powerpoint/2010/main" val="1711264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4FFEE1CD7337419C8E950AA3F663D7" ma:contentTypeVersion="0" ma:contentTypeDescription="Create a new document." ma:contentTypeScope="" ma:versionID="8b44c7faf9dca837c09501739c6adc8a">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A59FF6-1E41-4C0A-9793-19C58FFE54C2}"/>
</file>

<file path=customXml/itemProps2.xml><?xml version="1.0" encoding="utf-8"?>
<ds:datastoreItem xmlns:ds="http://schemas.openxmlformats.org/officeDocument/2006/customXml" ds:itemID="{3529C9D1-AE8F-4DA3-A765-97AC75499B22}"/>
</file>

<file path=customXml/itemProps3.xml><?xml version="1.0" encoding="utf-8"?>
<ds:datastoreItem xmlns:ds="http://schemas.openxmlformats.org/officeDocument/2006/customXml" ds:itemID="{BBC27EBD-9F25-4496-A00A-E8AFD061EB83}"/>
</file>

<file path=docProps/app.xml><?xml version="1.0" encoding="utf-8"?>
<Properties xmlns="http://schemas.openxmlformats.org/officeDocument/2006/extended-properties" xmlns:vt="http://schemas.openxmlformats.org/officeDocument/2006/docPropsVTypes">
  <Template>Composite</Template>
  <TotalTime>730</TotalTime>
  <Words>418</Words>
  <Application>Microsoft Office PowerPoint</Application>
  <PresentationFormat>On-screen Show (4:3)</PresentationFormat>
  <Paragraphs>232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Composite</vt:lpstr>
      <vt:lpstr>TEAS Testing at the  Joliet Junior College  Academic Skills Center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Joliet Junior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TEAS V Testing at the  Joliet Junior College  Academic Skills Center</dc:title>
  <dc:creator>Braun, Stephanie</dc:creator>
  <cp:lastModifiedBy>Braun, Stephanie</cp:lastModifiedBy>
  <cp:revision>33</cp:revision>
  <dcterms:created xsi:type="dcterms:W3CDTF">2013-03-04T20:31:41Z</dcterms:created>
  <dcterms:modified xsi:type="dcterms:W3CDTF">2016-06-27T20:43:35Z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0x010100E84FFEE1CD7337419C8E950AA3F663D7</vt:lpwstr>
  </property>
</Properties>
</file>